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7" r:id="rId2"/>
    <p:sldId id="31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0033CC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순서도: 수행의 시작/종료 34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서신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8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r>
              <a:rPr lang="en-US" altLang="ko-KR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</a:t>
            </a:r>
            <a:r>
              <a:rPr lang="ko-KR" altLang="en-US" sz="40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시련과 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 그리고 진리</a:t>
            </a:r>
            <a:endParaRPr lang="ko-KR" altLang="en-US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순서도: 수행의 시작/종료 36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요한계시록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9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믿는다면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그들로 너희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착한 행실 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을 보고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5:16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641996" y="3411935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시험을 대하는 태도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닮는 삶을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 수 밖에 없다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657916" y="4192143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겸손하게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교훈받음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673836" y="4985999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어려운 사람을 도와줌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662460" y="5752559"/>
            <a:ext cx="3928798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형제들의 강건을 구함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09763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인자가 세상에서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죄를 사하는 권능이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있는 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9:1-8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그분의 거룩한 행동은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구속의 메시지를 전달하는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또 다른 통로였다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805772" y="3247597"/>
            <a:ext cx="1624083" cy="1406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중풍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병자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155141" y="2915500"/>
            <a:ext cx="1196968" cy="10355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몸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7058168" y="3496102"/>
            <a:ext cx="1196968" cy="10355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영혼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245128" y="4818798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영향력 무효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261048" y="5639950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물리력 무효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4785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805773" y="3343702"/>
            <a:ext cx="4147158" cy="2992284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구체적인 상황에서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믿음은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모습인가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옳은 말은 누구나 할 수 있지만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말을 정말로 믿는 사람이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옳은 일을 행할 것이다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신자들 사이에서 목격하는 위선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!!!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큰 방해물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15290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인생이 평탄할 때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어마어마한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시련의 파도가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몰려올 때 유효한가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그러나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805773" y="3343702"/>
            <a:ext cx="4147158" cy="2992284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이런 시련 가운데서 굳게 서기가 얼마나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어려운지 잘 아는 사람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야고보가</a:t>
            </a: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권면하듯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선행으로 믿음을 표현하는 것은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 어렵지 않다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31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로마제국의 박해 속에서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그리스도가 죽음에서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다시 사신 것만큼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우리의 확실한 생명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실체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단지 고전하는 이들에게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던지는 솜사탕 구명보트가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아니</a:t>
            </a:r>
            <a:r>
              <a:rPr kumimoji="0" lang="ko-KR" altLang="en-US" sz="2800" b="0" i="0" u="none" strike="noStrike" kern="0" cap="none" spc="0" normalizeH="0" baseline="0" noProof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</a:t>
            </a: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805773" y="3343702"/>
            <a:ext cx="4147158" cy="805217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산돌이신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주님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808045" y="4387753"/>
            <a:ext cx="4147158" cy="805217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나그네의 고난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808045" y="5522792"/>
            <a:ext cx="4147158" cy="805217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영광스런 목적지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8080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로마제국의 박해 속에서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그리스도가 죽음에서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다시 사신 것만큼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우리의 확실한 생명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실체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단지 고전하는 이들에게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던지는 솜사탕 구명보트가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아니</a:t>
            </a:r>
            <a:r>
              <a:rPr kumimoji="0" lang="ko-KR" altLang="en-US" sz="2800" b="0" i="0" u="none" strike="noStrike" kern="0" cap="none" spc="0" normalizeH="0" baseline="0" noProof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805773" y="3343702"/>
            <a:ext cx="4147158" cy="1044051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그리스도인의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이중 방어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808045" y="4469641"/>
            <a:ext cx="4147158" cy="1985750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능력과 약속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270052" y="4691416"/>
            <a:ext cx="3223143" cy="805217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70AD47">
                <a:lumMod val="20000"/>
                <a:lumOff val="8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신자 공동체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7927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 렌즈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자기가 이겼다고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생각했겠지만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…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원수는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예수님보다 더 부당한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고난을 받은 사람은 없다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805773" y="3343702"/>
            <a:ext cx="4147158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그리스도의 고난을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통해 구원을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이루시려는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계획에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일조했을 뿐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!!!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272207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오늘날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40248" y="3343702"/>
            <a:ext cx="8173528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549431" y="3496102"/>
            <a:ext cx="7762055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그러므로 하나님의 뜻대로 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고난을 받는 자들은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또한 선을 행하는 가운데서 그 영혼을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미쁘신 창조주께 의탁할지어다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벧전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4:19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기분이 내키지 않을 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푸대접을 받을 때도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선을 행하기란 쉽지 않다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5510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5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오늘날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기분이 내키지 않을 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푸대접을 받을 때도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선을 행하기란 쉽지 않다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40248" y="3343702"/>
            <a:ext cx="8173528" cy="3111689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49431" y="3496102"/>
            <a:ext cx="7762055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선행은 필수인가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선택인가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내키지 않을 때도 억지로 선행을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밀어붙인 적이 있는가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질문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0275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원수의 첩보원들이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40248" y="3343702"/>
            <a:ext cx="8173528" cy="3111689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9431" y="3496102"/>
            <a:ext cx="7762055" cy="2508913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한번 더 쓰는 편지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“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 보배롭고 지극히 큰 약속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”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을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굳게 붙잡으라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허위정보를 교묘하게 사용하여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성도들의 의지와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효력을 약화시키고 있을 때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095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타원 19"/>
          <p:cNvSpPr/>
          <p:nvPr/>
        </p:nvSpPr>
        <p:spPr>
          <a:xfrm>
            <a:off x="766875" y="4629438"/>
            <a:ext cx="2099156" cy="20574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사회의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력</a:t>
            </a:r>
          </a:p>
        </p:txBody>
      </p:sp>
      <p:sp>
        <p:nvSpPr>
          <p:cNvPr id="21" name="육각형 20"/>
          <p:cNvSpPr/>
          <p:nvPr/>
        </p:nvSpPr>
        <p:spPr>
          <a:xfrm>
            <a:off x="137036" y="4091489"/>
            <a:ext cx="1274689" cy="1075899"/>
          </a:xfrm>
          <a:prstGeom prst="hexagon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5767" y="4420173"/>
            <a:ext cx="1022216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590809" y="2991993"/>
            <a:ext cx="2726493" cy="2669557"/>
          </a:xfrm>
          <a:prstGeom prst="ellipse">
            <a:avLst/>
          </a:prstGeom>
          <a:solidFill>
            <a:srgbClr val="CC00FF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특정한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사회현상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벗어나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</a:t>
            </a:r>
          </a:p>
        </p:txBody>
      </p:sp>
      <p:sp>
        <p:nvSpPr>
          <p:cNvPr id="24" name="육각형 23"/>
          <p:cNvSpPr/>
          <p:nvPr/>
        </p:nvSpPr>
        <p:spPr>
          <a:xfrm>
            <a:off x="2123728" y="2195019"/>
            <a:ext cx="1535014" cy="1324401"/>
          </a:xfrm>
          <a:prstGeom prst="hexagon">
            <a:avLst/>
          </a:prstGeom>
          <a:solidFill>
            <a:srgbClr val="003399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407247" y="2663021"/>
            <a:ext cx="1022216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5317302" y="1871746"/>
            <a:ext cx="3537045" cy="3519122"/>
          </a:xfrm>
          <a:prstGeom prst="ellipse">
            <a:avLst/>
          </a:prstGeom>
          <a:solidFill>
            <a:srgbClr val="6600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해로움이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경건하게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옛 전통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육각형 32"/>
          <p:cNvSpPr/>
          <p:nvPr/>
        </p:nvSpPr>
        <p:spPr>
          <a:xfrm>
            <a:off x="4957264" y="873458"/>
            <a:ext cx="1768742" cy="1583140"/>
          </a:xfrm>
          <a:prstGeom prst="hexagon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리서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43346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 animBg="1"/>
      <p:bldP spid="24" grpId="0" animBg="1"/>
      <p:bldP spid="25" grpId="0"/>
      <p:bldP spid="32" grpId="0" animBg="1"/>
      <p:bldP spid="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원수의 첩보원들이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파괴적인 이단들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허위정보를 교묘하게 사용하여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성도들의 의지와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효력을 약화시키고 있을 때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거짓 이야기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성경진리의 왜곡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권위의 무시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, 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부인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49431" y="5771867"/>
            <a:ext cx="3842549" cy="78929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마음대로의 윤리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진리를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생각나고 일깨움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212809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원수의 첩보원들이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허위정보를 교묘하게 사용하여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성도들의 의지와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효력을 약화시키고 있을 때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목격담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확실한 증언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거룩한 진리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영적성장의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더욱 힘씀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진리를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생각나고 일깨움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3548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 그리스도가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49431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목격담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224542" y="19061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말씀자체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육신으로 하나님의 진리를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구현하신 유일하신 분</a:t>
            </a:r>
            <a:r>
              <a:rPr kumimoji="0" lang="en-US" altLang="ko-KR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805772" y="3496102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확실한 증언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549430" y="4603846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거룩한 진리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영적성장의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더욱 힘씀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진리를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생각나고 일깨움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cxnSp>
        <p:nvCxnSpPr>
          <p:cNvPr id="39" name="직선 화살표 연결선 38"/>
          <p:cNvCxnSpPr/>
          <p:nvPr/>
        </p:nvCxnSpPr>
        <p:spPr>
          <a:xfrm flipV="1">
            <a:off x="3362974" y="1764291"/>
            <a:ext cx="709168" cy="1731811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0" name="직선 화살표 연결선 39"/>
          <p:cNvCxnSpPr/>
          <p:nvPr/>
        </p:nvCxnSpPr>
        <p:spPr>
          <a:xfrm flipV="1">
            <a:off x="3515374" y="1764291"/>
            <a:ext cx="556768" cy="2839555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1" name="직선 화살표 연결선 40"/>
          <p:cNvCxnSpPr/>
          <p:nvPr/>
        </p:nvCxnSpPr>
        <p:spPr>
          <a:xfrm flipH="1" flipV="1">
            <a:off x="4072142" y="1764291"/>
            <a:ext cx="733630" cy="2991955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2" name="직선 화살표 연결선 41"/>
          <p:cNvCxnSpPr/>
          <p:nvPr/>
        </p:nvCxnSpPr>
        <p:spPr>
          <a:xfrm flipH="1" flipV="1">
            <a:off x="4072142" y="1764291"/>
            <a:ext cx="733630" cy="1731811"/>
          </a:xfrm>
          <a:prstGeom prst="straightConnector1">
            <a:avLst/>
          </a:prstGeom>
          <a:noFill/>
          <a:ln w="69850" cap="flat" cmpd="sng" algn="ctr">
            <a:solidFill>
              <a:srgbClr val="C00000"/>
            </a:solidFill>
            <a:prstDash val="solid"/>
            <a:miter lim="800000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33506107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오늘날 우리에게도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224542" y="1906137"/>
            <a:ext cx="4904970" cy="166957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말씀을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규칙적으로 섭취하고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거룩한 삶의 신진대사에 주목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785860" y="4609533"/>
            <a:ext cx="3842549" cy="789295"/>
          </a:xfrm>
          <a:prstGeom prst="round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영적성장의</a:t>
            </a: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더욱 힘씀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4391980" y="5398829"/>
            <a:ext cx="4737532" cy="1459172"/>
          </a:xfrm>
          <a:prstGeom prst="roundRect">
            <a:avLst/>
          </a:prstGeom>
          <a:solidFill>
            <a:srgbClr val="333300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하나님의 진리를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생각나고 일깨움</a:t>
            </a:r>
            <a:r>
              <a:rPr kumimoji="0" lang="en-US" altLang="ko-KR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!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7" name="타원형 설명선 26"/>
          <p:cNvSpPr/>
          <p:nvPr/>
        </p:nvSpPr>
        <p:spPr>
          <a:xfrm>
            <a:off x="576728" y="2961563"/>
            <a:ext cx="3647814" cy="2688609"/>
          </a:xfrm>
          <a:prstGeom prst="wedgeEllipseCallout">
            <a:avLst>
              <a:gd name="adj1" fmla="val 83529"/>
              <a:gd name="adj2" fmla="val -74064"/>
            </a:avLst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어느 때에나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다른 사람에게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기본진리를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설명해 줄 수 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있는가</a:t>
            </a:r>
            <a:r>
              <a:rPr kumimoji="0" lang="en-US" altLang="ko-KR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614994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베드로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형 설명선 13"/>
          <p:cNvSpPr/>
          <p:nvPr/>
        </p:nvSpPr>
        <p:spPr>
          <a:xfrm>
            <a:off x="576728" y="2961563"/>
            <a:ext cx="3647814" cy="2688609"/>
          </a:xfrm>
          <a:prstGeom prst="wedgeEllipseCallout">
            <a:avLst>
              <a:gd name="adj1" fmla="val 83529"/>
              <a:gd name="adj2" fmla="val -74064"/>
            </a:avLst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333300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어느 때에나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다른 사람에게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기본진리를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설명해 줄 수 </a:t>
            </a:r>
            <a:endParaRPr kumimoji="0" lang="en-US" altLang="ko-KR" sz="2800" b="0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있는가</a:t>
            </a:r>
            <a:r>
              <a:rPr kumimoji="0" lang="en-US" altLang="ko-KR" sz="2800" b="0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?</a:t>
            </a:r>
            <a:endParaRPr kumimoji="0" lang="ko-KR" altLang="en-US" sz="2800" b="0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5" name="왼쪽 화살표 설명선 14"/>
          <p:cNvSpPr/>
          <p:nvPr/>
        </p:nvSpPr>
        <p:spPr>
          <a:xfrm>
            <a:off x="3292653" y="2293111"/>
            <a:ext cx="5250846" cy="3944201"/>
          </a:xfrm>
          <a:prstGeom prst="leftArrowCallou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이 기본진리에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대해서 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인생의 말년까지 믿음의 자녀에게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따뜻하게 전해주는 </a:t>
            </a:r>
            <a:endParaRPr kumimoji="0" lang="en-US" altLang="ko-KR" sz="3200" b="0" i="0" u="none" strike="noStrike" kern="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편지</a:t>
            </a:r>
            <a:endParaRPr kumimoji="0" lang="ko-KR" altLang="en-US" sz="3200" b="0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5676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타원 6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2622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예수님이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인간이면서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동시에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신일 수 없다는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 진리들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837937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 거짓진리를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전파하는 이들에게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호의를 베풀지 마라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06427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원리의 실례로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전파자를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돕는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가이오를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칭찬하고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반대자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디오드레메를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책망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7212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</a:t>
            </a:r>
            <a:r>
              <a:rPr lang="ko-KR" altLang="en-US" sz="3600" dirty="0" smtClean="0">
                <a:ln w="18415" cmpd="sng">
                  <a:solidFill>
                    <a:srgbClr val="003399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이기에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앞에서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003399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우리를 대신 </a:t>
            </a:r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하여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대가를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치르실 수 있다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2377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5317302" y="1871746"/>
            <a:ext cx="3537045" cy="3519122"/>
          </a:xfrm>
          <a:prstGeom prst="ellipse">
            <a:avLst/>
          </a:prstGeom>
          <a:solidFill>
            <a:srgbClr val="6600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해로움이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경건하게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보이는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옛 전통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육각형 10"/>
          <p:cNvSpPr/>
          <p:nvPr/>
        </p:nvSpPr>
        <p:spPr>
          <a:xfrm>
            <a:off x="4957264" y="873458"/>
            <a:ext cx="1768742" cy="1583140"/>
          </a:xfrm>
          <a:prstGeom prst="hexagon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히브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리서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4" descr="C:\Users\USER\AppData\Local\Microsoft\Windows\Temporary Internet Files\Content.IE5\VT2LH3PY\movie-ree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69" y="1078175"/>
            <a:ext cx="2979897" cy="3720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1405719" y="4026090"/>
            <a:ext cx="4694830" cy="264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 하나님이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백성과 맺은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자비로운 새 관계의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계시이자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중재자이다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35194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그리스도를 아는 것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아는 것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 있는 것 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 </a:t>
            </a:r>
            <a:r>
              <a:rPr lang="ko-KR" altLang="en-US" sz="28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 안에 있는 것</a:t>
            </a:r>
            <a:endParaRPr lang="en-US" altLang="ko-KR" sz="280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제자 </a:t>
            </a:r>
            <a:endParaRPr lang="en-US" altLang="ko-KR" sz="2800" dirty="0" smtClean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= </a:t>
            </a:r>
            <a:r>
              <a:rPr lang="ko-KR" altLang="en-US" sz="28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행하는 것</a:t>
            </a:r>
            <a:endParaRPr lang="ko-KR" altLang="en-US" sz="2800" dirty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52812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아는 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가이오와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 형제 자매들 가운데서도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보며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그렇지 않으면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디오드레베와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같이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 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 교만을 허용하고 만다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72333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율법을 성취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영적 유전자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검사기준은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구체적인 계명의 순종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72126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영적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행상꾼들이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팔고 다니는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독성의 치명적인 효과를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누룩으로 묘사하시고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 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16:6)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적극 경고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86960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디오드레베와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같은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 교만의 인물들이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거절 했음을 명심하라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예수님에 대한 우리의 반응은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곧 진리에 대한 반응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98716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그리스도에게서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나온 생명은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삶의 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특징을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드러낸</a:t>
            </a:r>
            <a:r>
              <a:rPr lang="ko-KR" altLang="en-US" sz="36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14374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반대로 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오류에 둔해지면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 교제하는 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삶은 약해진다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328467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선한 사람들을 영접하고 악은 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냉대해야 한다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73098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왜 인간이셔야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왜 신이셔야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하는가</a:t>
            </a:r>
            <a:r>
              <a:rPr lang="en-US" altLang="ko-KR" sz="36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59347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말과 행동은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사람들에게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촉진하고 있는가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13997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USER\AppData\Local\Microsoft\Windows\Temporary Internet Files\Content.IE5\VT2LH3PY\movie-ree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69" y="1078175"/>
            <a:ext cx="2979897" cy="3720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1405719" y="4026090"/>
            <a:ext cx="4694830" cy="264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그리스도는 하나님이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백성과 맺은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자비로운 새 관계의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 계시이자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중재자이다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62488" y="1990212"/>
            <a:ext cx="2207887" cy="2238234"/>
          </a:xfrm>
          <a:prstGeom prst="ellipse">
            <a:avLst/>
          </a:prstGeom>
          <a:solidFill>
            <a:srgbClr val="0033CC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안식의 땅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육각형 8"/>
          <p:cNvSpPr/>
          <p:nvPr/>
        </p:nvSpPr>
        <p:spPr>
          <a:xfrm>
            <a:off x="440248" y="1078175"/>
            <a:ext cx="1293411" cy="1105467"/>
          </a:xfrm>
          <a:prstGeom prst="hexagon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모세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5469405" y="1680906"/>
            <a:ext cx="3533781" cy="3496188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믿음을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통해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들어가는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안식의 땅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육각형 14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육각형 15"/>
          <p:cNvSpPr/>
          <p:nvPr/>
        </p:nvSpPr>
        <p:spPr>
          <a:xfrm>
            <a:off x="1490670" y="1603615"/>
            <a:ext cx="1293411" cy="1105467"/>
          </a:xfrm>
          <a:prstGeom prst="hexagon">
            <a:avLst/>
          </a:prstGeom>
          <a:solidFill>
            <a:srgbClr val="333399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모형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육각형 16"/>
          <p:cNvSpPr/>
          <p:nvPr/>
        </p:nvSpPr>
        <p:spPr>
          <a:xfrm>
            <a:off x="2530174" y="1050881"/>
            <a:ext cx="1293411" cy="1105467"/>
          </a:xfrm>
          <a:prstGeom prst="hexagon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육각형 17"/>
          <p:cNvSpPr/>
          <p:nvPr/>
        </p:nvSpPr>
        <p:spPr>
          <a:xfrm>
            <a:off x="4290032" y="1405721"/>
            <a:ext cx="1730905" cy="1446661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참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</a:t>
            </a:r>
          </a:p>
        </p:txBody>
      </p:sp>
      <p:sp>
        <p:nvSpPr>
          <p:cNvPr id="19" name="육각형 18"/>
          <p:cNvSpPr/>
          <p:nvPr/>
        </p:nvSpPr>
        <p:spPr>
          <a:xfrm>
            <a:off x="4346983" y="2846610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단번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48662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친구들을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선택해야 하는가</a:t>
            </a:r>
            <a:r>
              <a:rPr lang="en-US" altLang="ko-KR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23528" y="1052736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660232" y="980728"/>
            <a:ext cx="2088232" cy="19442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75928" y="1205136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12632" y="1124744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761656" y="4683879"/>
            <a:ext cx="2088232" cy="1944216"/>
          </a:xfrm>
          <a:prstGeom prst="ellipse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914056" y="4827895"/>
            <a:ext cx="1791816" cy="1647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삼</a:t>
            </a:r>
            <a:r>
              <a:rPr lang="ko-KR" altLang="en-US" sz="3600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3638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이렇게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방해하는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바이러스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0" name="Picture 2" descr="C:\Users\USER\AppData\Local\Microsoft\Windows\Temporary Internet Files\Content.IE5\1VQUDR23\-13597144015Um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415" y="3475609"/>
            <a:ext cx="2090714" cy="1176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377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123728" y="1337473"/>
            <a:ext cx="5184576" cy="3616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2283174" y="1539204"/>
            <a:ext cx="4814250" cy="32093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이렇게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방해하는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바이러스</a:t>
            </a:r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7" name="Picture 2" descr="C:\Users\USER\AppData\Local\Microsoft\Windows\Temporary Internet Files\Content.IE5\1VQUDR23\-13597144015Um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415" y="3475609"/>
            <a:ext cx="2090714" cy="1176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모서리가 둥근 직사각형 7"/>
          <p:cNvSpPr/>
          <p:nvPr/>
        </p:nvSpPr>
        <p:spPr>
          <a:xfrm>
            <a:off x="481192" y="5090615"/>
            <a:ext cx="8089602" cy="129653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은혜가 있으니 얼마든지 죄를 지어도 된다고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생각하는 사람들은 조심하라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995580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“</a:t>
            </a:r>
            <a:r>
              <a:rPr kumimoji="0" lang="ko-KR" altLang="en-US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자비로우신 하나님이 </a:t>
            </a:r>
            <a:endParaRPr kumimoji="0" lang="en-US" altLang="ko-KR" sz="2800" i="0" u="none" strike="noStrike" kern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en-US" altLang="ko-KR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ko-KR" altLang="en-US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죄를 용서해 주셨기 </a:t>
            </a:r>
            <a:endParaRPr kumimoji="0" lang="en-US" altLang="ko-KR" sz="2800" i="0" u="none" strike="noStrike" kern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en-US" altLang="ko-KR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ko-KR" altLang="en-US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때문에  죄를 지어도 </a:t>
            </a:r>
            <a:endParaRPr kumimoji="0" lang="en-US" altLang="ko-KR" sz="2800" i="0" u="none" strike="noStrike" kern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en-US" altLang="ko-KR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ko-KR" altLang="en-US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얼마든지 벌을 면할 수</a:t>
            </a:r>
            <a:endParaRPr kumimoji="0" lang="en-US" altLang="ko-KR" sz="2800" i="0" u="none" strike="noStrike" kern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i="0" u="none" strike="noStrike" kern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</a:t>
            </a:r>
            <a:r>
              <a:rPr kumimoji="0" lang="ko-KR" altLang="en-US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있다</a:t>
            </a:r>
            <a:r>
              <a:rPr kumimoji="0" lang="en-US" altLang="ko-KR" sz="28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.”</a:t>
            </a:r>
            <a:endParaRPr kumimoji="0" lang="ko-KR" altLang="en-US" sz="2800" i="0" u="none" strike="noStrike" kern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유다서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예수님의 이복동생</a:t>
            </a:r>
            <a:endParaRPr kumimoji="0" lang="ko-KR" altLang="en-US" sz="20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0" name="갈매기형 수장 29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치명적인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문제점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85655" y="2800071"/>
            <a:ext cx="2204803" cy="167639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</a:t>
            </a:r>
            <a:endParaRPr kumimoji="0" lang="en-US" altLang="ko-KR" sz="32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그리스도를 빠뜨렸다는 </a:t>
            </a:r>
            <a:endParaRPr kumimoji="0" lang="en-US" altLang="ko-KR" sz="32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것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3" name="갈매기형 수장 32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바이러스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퇴</a:t>
            </a:r>
            <a:r>
              <a:rPr kumimoji="0" lang="ko-KR" altLang="en-US" sz="2800" b="1" i="0" u="none" strike="noStrike" kern="0" cap="none" spc="0" normalizeH="0" baseline="0" noProof="0" dirty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치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6600193" y="3361919"/>
            <a:ext cx="2204803" cy="1676399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아버지 안에서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사랑을 얻고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 그리스도를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위하여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지키심</a:t>
            </a: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을 받은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자들</a:t>
            </a: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(1</a:t>
            </a: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절</a:t>
            </a: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22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그분을 믿는 사람들에게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주시는 사랑의 돌봄과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보호를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목자의 이미지로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묘사하신다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유다서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</a:t>
            </a:r>
            <a:endParaRPr lang="en-US" altLang="ko-KR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이복동생</a:t>
            </a:r>
            <a:endParaRPr lang="ko-KR" altLang="en-US" sz="2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치명적인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문제점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5655" y="2800071"/>
            <a:ext cx="2204803" cy="1676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빠뜨렸다는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것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갈매기형 수장 22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바이러스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퇴</a:t>
            </a:r>
            <a:r>
              <a:rPr kumimoji="0" lang="ko-KR" altLang="en-US" sz="2800" b="1" i="0" u="none" strike="noStrike" kern="0" cap="none" spc="0" normalizeH="0" baseline="0" noProof="0" dirty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치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600193" y="3361919"/>
            <a:ext cx="2204803" cy="1676399"/>
          </a:xfrm>
          <a:prstGeom prst="rect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아버지 안에서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사랑을 얻고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예수 그리스도를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위하여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지키심</a:t>
            </a: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을 받은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자들</a:t>
            </a: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(1</a:t>
            </a: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절</a:t>
            </a: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432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그분을 믿는 사람들에게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주시는 사랑의 돌봄과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보호를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목자의 이미지로 </a:t>
            </a:r>
            <a:endParaRPr lang="en-US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묘사하신다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유다서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</a:t>
            </a:r>
            <a:endParaRPr lang="en-US" altLang="ko-KR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이복동생</a:t>
            </a:r>
            <a:endParaRPr lang="ko-KR" altLang="en-US" sz="2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갈매기형 수장 20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우리에</a:t>
            </a:r>
            <a:r>
              <a:rPr lang="ko-KR" altLang="en-US" sz="2800" b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게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03767" y="3591655"/>
            <a:ext cx="2204803" cy="1676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권위를 업신여김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비방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원망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불만토로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자랑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첨</a:t>
            </a:r>
          </a:p>
        </p:txBody>
      </p:sp>
      <p:sp>
        <p:nvSpPr>
          <p:cNvPr id="24" name="갈매기형 수장 23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2800" b="1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600193" y="2815999"/>
            <a:ext cx="2204803" cy="16763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믿음이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위험하다는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사실을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알 수 있는가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20569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00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lvl="0"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최후의 승리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유다서</a:t>
            </a:r>
            <a:endParaRPr lang="ko-KR" altLang="en-US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</a:t>
            </a:r>
            <a:endParaRPr lang="en-US" altLang="ko-KR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0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이복동생</a:t>
            </a:r>
            <a:endParaRPr lang="ko-KR" altLang="en-US" sz="2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갈매기형 수장 20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우리에</a:t>
            </a:r>
            <a:r>
              <a:rPr lang="ko-KR" altLang="en-US" sz="2800" b="1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게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303767" y="3591655"/>
            <a:ext cx="2204803" cy="1676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권위를 업신여김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비방</a:t>
            </a:r>
            <a:r>
              <a:rPr lang="en-US" altLang="ko-KR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원망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불만토로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자랑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첨</a:t>
            </a:r>
          </a:p>
        </p:txBody>
      </p:sp>
      <p:sp>
        <p:nvSpPr>
          <p:cNvPr id="24" name="갈매기형 수장 23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  <a:endParaRPr lang="ko-KR" altLang="en-US" sz="2800" b="1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600193" y="2815999"/>
            <a:ext cx="2204803" cy="16763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당신의 믿음이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위험하다는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사실을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알 수 있는가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39302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lvl="0"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최후의 승리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범죄자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식민지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밧모섬에</a:t>
            </a:r>
            <a:r>
              <a:rPr lang="ko-KR" altLang="en-US" sz="2800" b="1" dirty="0" err="1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최종승리</a:t>
            </a:r>
            <a:r>
              <a:rPr lang="ko-KR" altLang="en-US" sz="2800" b="1" dirty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5653" y="2881951"/>
            <a:ext cx="210190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악이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이기는 것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처럼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보여도 하나님이 여전히 통치하신다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91869" y="2881950"/>
            <a:ext cx="240498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어린 양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믿는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사람들의 몫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82822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고도의 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상징언어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 요한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계시록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갈매기형 수장 1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50125" y="1514903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범죄자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식민지</a:t>
            </a:r>
            <a:endParaRPr lang="en-US" altLang="ko-KR" sz="2800" b="1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밧모섬에</a:t>
            </a:r>
            <a:r>
              <a:rPr lang="ko-KR" altLang="en-US" sz="2800" b="1" dirty="0" err="1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  <a:endParaRPr lang="ko-KR" altLang="en-US" sz="2800" b="1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058872" y="1489881"/>
            <a:ext cx="1937982" cy="682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최종승리</a:t>
            </a:r>
            <a:r>
              <a:rPr lang="ko-KR" altLang="en-US" sz="2800" b="1" dirty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5653" y="2881951"/>
            <a:ext cx="210190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악이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이기는 것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처럼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보여도 하나님이 여전히 통치하신다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591869" y="2881950"/>
            <a:ext cx="2404985" cy="3109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어린 양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그리스도와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믿는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모든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사람들의 몫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52591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고도의 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상징언어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8" name="갈매기형 수장 27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50125" y="1596793"/>
            <a:ext cx="1937982" cy="297521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그분과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 백성에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반대하는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모든 것을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파괴하실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것이다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30" name="갈매기형 수장 29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7058872" y="1312456"/>
            <a:ext cx="1937982" cy="467890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하나님은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그리스도와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그분을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믿는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모든 사람을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위해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완벽한 승리를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가져오실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것이다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0808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육각형 11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육각형 12"/>
          <p:cNvSpPr/>
          <p:nvPr/>
        </p:nvSpPr>
        <p:spPr>
          <a:xfrm>
            <a:off x="4262736" y="140572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391979" y="1902158"/>
            <a:ext cx="1490205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육각형 20"/>
          <p:cNvSpPr/>
          <p:nvPr/>
        </p:nvSpPr>
        <p:spPr>
          <a:xfrm>
            <a:off x="4262735" y="2879679"/>
            <a:ext cx="1730905" cy="144666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육각형 21"/>
          <p:cNvSpPr/>
          <p:nvPr/>
        </p:nvSpPr>
        <p:spPr>
          <a:xfrm>
            <a:off x="2911694" y="2129052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속죄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육각형 22"/>
          <p:cNvSpPr/>
          <p:nvPr/>
        </p:nvSpPr>
        <p:spPr>
          <a:xfrm>
            <a:off x="5638884" y="3603009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기업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육각형 23"/>
          <p:cNvSpPr/>
          <p:nvPr/>
        </p:nvSpPr>
        <p:spPr>
          <a:xfrm>
            <a:off x="5638883" y="5049670"/>
            <a:ext cx="1730905" cy="1446661"/>
          </a:xfrm>
          <a:prstGeom prst="hexagon">
            <a:avLst/>
          </a:prstGeom>
          <a:solidFill>
            <a:srgbClr val="003399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92957" y="2110289"/>
            <a:ext cx="3537045" cy="3519122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안전하고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확실한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영혼의 닻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(6:19)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6" name="Picture 2" descr="C:\Users\USER\AppData\Local\Microsoft\Windows\Temporary Internet Files\Content.IE5\6VYZOIST\120px-Anchor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02" y="52015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0718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에덴동산에서쫓겨남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7" name="갈매기형 수장 16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50125" y="1435279"/>
            <a:ext cx="1937982" cy="24952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더 이상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방해하는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죄가 없기에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친밀한 교제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(21:3,22:4)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사망이나 애통이나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곡하는 것이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없음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(21:4)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8089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이미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</a:t>
            </a:r>
            <a:endParaRPr lang="ko-KR" altLang="en-US" sz="44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7" name="갈매기형 수장 16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50125" y="1435279"/>
            <a:ext cx="1937982" cy="24952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더 이상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방해하는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죄가 없기에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친밀한 교제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(21:3,22:4)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사망이나 애통이나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곡하는 것이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없음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(21:4)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9270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이미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</a:t>
            </a:r>
            <a:endParaRPr lang="ko-KR" altLang="en-US" sz="44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갈매기형 수장 2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0125" y="1435278"/>
            <a:ext cx="1937982" cy="361439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우리는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여전히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죄의 결과에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슬퍼하지만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소망없는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사람들처럼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않는</a:t>
            </a:r>
            <a:r>
              <a:rPr kumimoji="0" lang="ko-KR" altLang="en-US" sz="2800" b="1" i="0" u="none" strike="noStrike" kern="0" cap="none" spc="0" normalizeH="0" baseline="0" noProof="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믿음을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죽기까지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지키며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인내해야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한다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874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주님의 재림을 간절히 기다리는가</a:t>
            </a:r>
            <a:r>
              <a:rPr lang="en-US" altLang="ko-KR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갈매기형 수장 2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0125" y="1435278"/>
            <a:ext cx="1937982" cy="361439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우리는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여전히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죄의 결과에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슬퍼하지만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소망없는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사람들처럼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않는</a:t>
            </a:r>
            <a:r>
              <a:rPr kumimoji="0" lang="ko-KR" altLang="en-US" sz="2800" b="1" i="0" u="none" strike="noStrike" kern="0" cap="none" spc="0" normalizeH="0" baseline="0" noProof="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믿음을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죽기까지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지키며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인내해야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한다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29589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2893324" y="908720"/>
            <a:ext cx="3589361" cy="5949280"/>
          </a:xfrm>
          <a:prstGeom prst="rect">
            <a:avLst/>
          </a:prstGeom>
          <a:solidFill>
            <a:srgbClr val="333399"/>
          </a:solidFill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algn="ctr"/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다니는 교회에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편지를</a:t>
            </a:r>
            <a:endParaRPr lang="en-US" altLang="ko-KR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보낸다면</a:t>
            </a:r>
            <a:r>
              <a:rPr lang="en-US" altLang="ko-KR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070745" y="1487606"/>
            <a:ext cx="1937982" cy="682388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   요한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844951" y="1487606"/>
            <a:ext cx="1473958" cy="68238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계시록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  <p:sp>
        <p:nvSpPr>
          <p:cNvPr id="23" name="갈매기형 수장 22"/>
          <p:cNvSpPr/>
          <p:nvPr/>
        </p:nvSpPr>
        <p:spPr>
          <a:xfrm flipH="1">
            <a:off x="2104659" y="1555845"/>
            <a:ext cx="485800" cy="545910"/>
          </a:xfrm>
          <a:prstGeom prst="chevron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50125" y="1435278"/>
            <a:ext cx="1937982" cy="361439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우리는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여전히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죄의 결과에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슬퍼하지만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소망없는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사람들처럼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슬퍼하지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않는</a:t>
            </a:r>
            <a:r>
              <a:rPr kumimoji="0" lang="ko-KR" altLang="en-US" sz="2800" b="1" i="0" u="none" strike="noStrike" kern="0" cap="none" spc="0" normalizeH="0" baseline="0" noProof="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다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6703692" y="1530825"/>
            <a:ext cx="450716" cy="545910"/>
          </a:xfrm>
          <a:prstGeom prst="chevron">
            <a:avLst/>
          </a:prstGeom>
          <a:solidFill>
            <a:srgbClr val="ED7D31"/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58872" y="1380696"/>
            <a:ext cx="1937982" cy="233945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믿음을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죽기까지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지키며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인내해야 </a:t>
            </a:r>
            <a:endParaRPr kumimoji="0" lang="en-US" altLang="ko-KR" sz="2800" b="1" i="0" u="none" strike="noStrike" kern="0" cap="none" spc="0" normalizeH="0" baseline="0" noProof="0" dirty="0" smtClean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0" normalizeH="0" baseline="0" noProof="0" dirty="0" smtClean="0">
                <a:ln w="18415" cmpd="sng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  <a:cs typeface="+mn-cs"/>
              </a:rPr>
              <a:t>한다</a:t>
            </a:r>
            <a:endParaRPr kumimoji="0" lang="ko-KR" altLang="en-US" sz="2800" b="1" i="0" u="none" strike="noStrike" kern="0" cap="none" spc="0" normalizeH="0" baseline="0" noProof="0" dirty="0">
              <a:ln w="18415" cmpd="sng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378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육각형 10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육각형 13"/>
          <p:cNvSpPr/>
          <p:nvPr/>
        </p:nvSpPr>
        <p:spPr>
          <a:xfrm>
            <a:off x="4262736" y="140572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391979" y="1902158"/>
            <a:ext cx="1490205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육각형 15"/>
          <p:cNvSpPr/>
          <p:nvPr/>
        </p:nvSpPr>
        <p:spPr>
          <a:xfrm>
            <a:off x="1509081" y="4326340"/>
            <a:ext cx="1730905" cy="144666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육각형 16"/>
          <p:cNvSpPr/>
          <p:nvPr/>
        </p:nvSpPr>
        <p:spPr>
          <a:xfrm>
            <a:off x="2911694" y="2129052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인내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육각형 17"/>
          <p:cNvSpPr/>
          <p:nvPr/>
        </p:nvSpPr>
        <p:spPr>
          <a:xfrm>
            <a:off x="1547664" y="2879679"/>
            <a:ext cx="1730905" cy="1446661"/>
          </a:xfrm>
          <a:prstGeom prst="hexagon">
            <a:avLst/>
          </a:prstGeom>
          <a:solidFill>
            <a:srgbClr val="003399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소망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육각형 18"/>
          <p:cNvSpPr/>
          <p:nvPr/>
        </p:nvSpPr>
        <p:spPr>
          <a:xfrm>
            <a:off x="6978641" y="2595353"/>
            <a:ext cx="1730905" cy="1446661"/>
          </a:xfrm>
          <a:prstGeom prst="hexagon">
            <a:avLst/>
          </a:prstGeom>
          <a:solidFill>
            <a:srgbClr val="0070C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과거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육각형 26"/>
          <p:cNvSpPr/>
          <p:nvPr/>
        </p:nvSpPr>
        <p:spPr>
          <a:xfrm>
            <a:off x="5611589" y="3318683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안정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육각형 27"/>
          <p:cNvSpPr/>
          <p:nvPr/>
        </p:nvSpPr>
        <p:spPr>
          <a:xfrm>
            <a:off x="5638884" y="4765344"/>
            <a:ext cx="1730905" cy="1446661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편안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육각형 28"/>
          <p:cNvSpPr/>
          <p:nvPr/>
        </p:nvSpPr>
        <p:spPr>
          <a:xfrm>
            <a:off x="6978641" y="4042013"/>
            <a:ext cx="1730905" cy="1446661"/>
          </a:xfrm>
          <a:prstGeom prst="hexagon">
            <a:avLst/>
          </a:prstGeom>
          <a:solidFill>
            <a:schemeClr val="accent5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익숙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47796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육각형 10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육각형 13"/>
          <p:cNvSpPr/>
          <p:nvPr/>
        </p:nvSpPr>
        <p:spPr>
          <a:xfrm>
            <a:off x="4262736" y="140572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391979" y="1902158"/>
            <a:ext cx="1490205" cy="453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육각형 15"/>
          <p:cNvSpPr/>
          <p:nvPr/>
        </p:nvSpPr>
        <p:spPr>
          <a:xfrm>
            <a:off x="1509081" y="4326340"/>
            <a:ext cx="1730905" cy="144666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확신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육각형 16"/>
          <p:cNvSpPr/>
          <p:nvPr/>
        </p:nvSpPr>
        <p:spPr>
          <a:xfrm>
            <a:off x="2911694" y="2129052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인내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육각형 17"/>
          <p:cNvSpPr/>
          <p:nvPr/>
        </p:nvSpPr>
        <p:spPr>
          <a:xfrm>
            <a:off x="1547664" y="2879679"/>
            <a:ext cx="1730905" cy="1446661"/>
          </a:xfrm>
          <a:prstGeom prst="hexagon">
            <a:avLst/>
          </a:prstGeom>
          <a:solidFill>
            <a:srgbClr val="003399"/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소망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육각형 11"/>
          <p:cNvSpPr/>
          <p:nvPr/>
        </p:nvSpPr>
        <p:spPr>
          <a:xfrm>
            <a:off x="6978641" y="2595353"/>
            <a:ext cx="1730905" cy="1446661"/>
          </a:xfrm>
          <a:prstGeom prst="hexagon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과거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육각형 12"/>
          <p:cNvSpPr/>
          <p:nvPr/>
        </p:nvSpPr>
        <p:spPr>
          <a:xfrm>
            <a:off x="5611589" y="3318683"/>
            <a:ext cx="1730905" cy="1446661"/>
          </a:xfrm>
          <a:prstGeom prst="hexagon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안정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육각형 19"/>
          <p:cNvSpPr/>
          <p:nvPr/>
        </p:nvSpPr>
        <p:spPr>
          <a:xfrm>
            <a:off x="5638884" y="4765344"/>
            <a:ext cx="1730905" cy="1446661"/>
          </a:xfrm>
          <a:prstGeom prst="hexagon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편안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육각형 20"/>
          <p:cNvSpPr/>
          <p:nvPr/>
        </p:nvSpPr>
        <p:spPr>
          <a:xfrm>
            <a:off x="6978641" y="4042013"/>
            <a:ext cx="1730905" cy="1446661"/>
          </a:xfrm>
          <a:prstGeom prst="hexagon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익숙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48639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육각형 18"/>
          <p:cNvSpPr/>
          <p:nvPr/>
        </p:nvSpPr>
        <p:spPr>
          <a:xfrm>
            <a:off x="5638885" y="682392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육각형 21"/>
          <p:cNvSpPr/>
          <p:nvPr/>
        </p:nvSpPr>
        <p:spPr>
          <a:xfrm>
            <a:off x="1521716" y="4299044"/>
            <a:ext cx="1730905" cy="1446661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NEW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육각형 22"/>
          <p:cNvSpPr/>
          <p:nvPr/>
        </p:nvSpPr>
        <p:spPr>
          <a:xfrm>
            <a:off x="5638883" y="2129053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육각형 23"/>
          <p:cNvSpPr/>
          <p:nvPr/>
        </p:nvSpPr>
        <p:spPr>
          <a:xfrm>
            <a:off x="2909333" y="3575712"/>
            <a:ext cx="1730905" cy="1446661"/>
          </a:xfrm>
          <a:prstGeom prst="hexagon">
            <a:avLst/>
          </a:prstGeom>
          <a:solidFill>
            <a:srgbClr val="003399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죽음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육각형 24"/>
          <p:cNvSpPr/>
          <p:nvPr/>
        </p:nvSpPr>
        <p:spPr>
          <a:xfrm>
            <a:off x="1521717" y="2852383"/>
            <a:ext cx="1730905" cy="1446661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활</a:t>
            </a:r>
          </a:p>
        </p:txBody>
      </p:sp>
      <p:sp>
        <p:nvSpPr>
          <p:cNvPr id="26" name="육각형 25"/>
          <p:cNvSpPr/>
          <p:nvPr/>
        </p:nvSpPr>
        <p:spPr>
          <a:xfrm>
            <a:off x="4290030" y="2852382"/>
            <a:ext cx="1730905" cy="1446661"/>
          </a:xfrm>
          <a:prstGeom prst="hexagon">
            <a:avLst/>
          </a:prstGeom>
          <a:solidFill>
            <a:srgbClr val="002060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17893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모서리가 둥근 직사각형 20"/>
          <p:cNvSpPr/>
          <p:nvPr/>
        </p:nvSpPr>
        <p:spPr>
          <a:xfrm>
            <a:off x="4072142" y="914399"/>
            <a:ext cx="5240740" cy="709683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행하는 믿음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440248" y="3343702"/>
            <a:ext cx="4118102" cy="3111689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49432" y="3496102"/>
            <a:ext cx="3910788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선행으로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구원을 얻을 수 있다는 유혹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5104" y="3603007"/>
            <a:ext cx="3101390" cy="696036"/>
          </a:xfrm>
          <a:prstGeom prst="roundRect">
            <a:avLst/>
          </a:prstGeom>
          <a:solidFill>
            <a:srgbClr val="A50021"/>
          </a:solidFill>
          <a:ln>
            <a:solidFill>
              <a:srgbClr val="A5002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선행으로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957140" y="3330054"/>
            <a:ext cx="4118102" cy="3111689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5052676" y="3482454"/>
            <a:ext cx="3924436" cy="250891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선행은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필요가 없다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641996" y="3603007"/>
            <a:ext cx="3101390" cy="696036"/>
          </a:xfrm>
          <a:prstGeom prst="round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은혜로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32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072142" y="1753737"/>
            <a:ext cx="4904970" cy="101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흩어져 있는</a:t>
            </a:r>
            <a:r>
              <a:rPr lang="en-US" altLang="ko-KR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유대 그리스도인들에게 믿음을 </a:t>
            </a:r>
            <a:endParaRPr lang="en-US" altLang="ko-KR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삶의 방식으로 드러내라고 권면</a:t>
            </a:r>
            <a:r>
              <a:rPr lang="en-US" altLang="ko-KR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왼쪽/오른쪽 화살표 34"/>
          <p:cNvSpPr/>
          <p:nvPr/>
        </p:nvSpPr>
        <p:spPr>
          <a:xfrm>
            <a:off x="3780430" y="2852381"/>
            <a:ext cx="1842448" cy="777922"/>
          </a:xfrm>
          <a:prstGeom prst="left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WHY?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673982" y="4399161"/>
            <a:ext cx="1245873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6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9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35" y="908720"/>
            <a:ext cx="2491745" cy="1668114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674536" y="1173706"/>
            <a:ext cx="2491745" cy="1050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야고보서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7799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1201</Words>
  <Application>Microsoft Office PowerPoint</Application>
  <PresentationFormat>화면 슬라이드 쇼(4:3)</PresentationFormat>
  <Paragraphs>684</Paragraphs>
  <Slides>54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39</cp:revision>
  <dcterms:created xsi:type="dcterms:W3CDTF">2015-11-03T06:25:22Z</dcterms:created>
  <dcterms:modified xsi:type="dcterms:W3CDTF">2015-11-04T22:19:21Z</dcterms:modified>
</cp:coreProperties>
</file>