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257" r:id="rId2"/>
    <p:sldId id="297" r:id="rId3"/>
    <p:sldId id="259" r:id="rId4"/>
    <p:sldId id="260" r:id="rId5"/>
    <p:sldId id="263" r:id="rId6"/>
    <p:sldId id="265" r:id="rId7"/>
    <p:sldId id="270" r:id="rId8"/>
    <p:sldId id="271" r:id="rId9"/>
    <p:sldId id="272" r:id="rId10"/>
    <p:sldId id="273" r:id="rId11"/>
    <p:sldId id="274" r:id="rId12"/>
    <p:sldId id="276" r:id="rId13"/>
    <p:sldId id="277" r:id="rId14"/>
    <p:sldId id="281" r:id="rId15"/>
    <p:sldId id="282" r:id="rId16"/>
    <p:sldId id="283" r:id="rId17"/>
    <p:sldId id="285" r:id="rId18"/>
    <p:sldId id="286" r:id="rId19"/>
    <p:sldId id="288" r:id="rId20"/>
    <p:sldId id="290" r:id="rId21"/>
    <p:sldId id="291" r:id="rId22"/>
    <p:sldId id="293" r:id="rId23"/>
    <p:sldId id="294" r:id="rId24"/>
    <p:sldId id="296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8" r:id="rId43"/>
    <p:sldId id="319" r:id="rId44"/>
    <p:sldId id="321" r:id="rId45"/>
    <p:sldId id="323" r:id="rId46"/>
    <p:sldId id="324" r:id="rId47"/>
    <p:sldId id="326" r:id="rId48"/>
    <p:sldId id="327" r:id="rId49"/>
    <p:sldId id="328" r:id="rId50"/>
    <p:sldId id="329" r:id="rId51"/>
    <p:sldId id="330" r:id="rId52"/>
    <p:sldId id="332" r:id="rId53"/>
    <p:sldId id="333" r:id="rId54"/>
    <p:sldId id="334" r:id="rId55"/>
    <p:sldId id="335" r:id="rId56"/>
    <p:sldId id="336" r:id="rId57"/>
    <p:sldId id="337" r:id="rId58"/>
    <p:sldId id="338" r:id="rId59"/>
    <p:sldId id="339" r:id="rId60"/>
    <p:sldId id="343" r:id="rId61"/>
    <p:sldId id="344" r:id="rId62"/>
    <p:sldId id="345" r:id="rId63"/>
    <p:sldId id="347" r:id="rId64"/>
    <p:sldId id="349" r:id="rId65"/>
    <p:sldId id="350" r:id="rId66"/>
    <p:sldId id="353" r:id="rId67"/>
    <p:sldId id="354" r:id="rId68"/>
    <p:sldId id="355" r:id="rId69"/>
    <p:sldId id="356" r:id="rId70"/>
    <p:sldId id="359" r:id="rId71"/>
    <p:sldId id="360" r:id="rId72"/>
    <p:sldId id="361" r:id="rId73"/>
    <p:sldId id="362" r:id="rId74"/>
    <p:sldId id="363" r:id="rId75"/>
    <p:sldId id="364" r:id="rId76"/>
    <p:sldId id="365" r:id="rId77"/>
    <p:sldId id="366" r:id="rId78"/>
    <p:sldId id="367" r:id="rId79"/>
    <p:sldId id="368" r:id="rId80"/>
    <p:sldId id="376" r:id="rId81"/>
    <p:sldId id="377" r:id="rId82"/>
    <p:sldId id="378" r:id="rId83"/>
    <p:sldId id="381" r:id="rId84"/>
    <p:sldId id="382" r:id="rId85"/>
    <p:sldId id="383" r:id="rId86"/>
    <p:sldId id="384" r:id="rId87"/>
    <p:sldId id="386" r:id="rId88"/>
    <p:sldId id="387" r:id="rId8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3399"/>
    <a:srgbClr val="0033CC"/>
    <a:srgbClr val="FF0066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Gospel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마가복음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782042" y="3573016"/>
            <a:ext cx="2664296" cy="144016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누가복음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434597" y="3573016"/>
            <a:ext cx="2664296" cy="144016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095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" y="908720"/>
            <a:ext cx="9112144" cy="628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755576" y="908720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혼란과 낙담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07976" y="1916832"/>
            <a:ext cx="7768480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생명은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아들의 희생을 통한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교제가운데 있다 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55576" y="3789040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r>
              <a:rPr lang="ko-KR" altLang="en-US" sz="4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종</a:t>
            </a:r>
            <a:endParaRPr lang="ko-KR" altLang="en-US" sz="44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0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71" y="4653136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7236321" y="485991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</p:spTree>
    <p:extLst>
      <p:ext uri="{BB962C8B-B14F-4D97-AF65-F5344CB8AC3E}">
        <p14:creationId xmlns:p14="http://schemas.microsoft.com/office/powerpoint/2010/main" val="24310251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" y="908720"/>
            <a:ext cx="9112144" cy="628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71" y="4653136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7236321" y="485991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907976" y="1484784"/>
            <a:ext cx="7768480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인자가 온 것은 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섬김을 받으려 함이 아니라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도리어 섬기려 하고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목숨을 많은 사람의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대속물로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주려 함이니라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347864" y="364502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마가복음 </a:t>
            </a:r>
            <a:r>
              <a:rPr lang="en-US" altLang="ko-KR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10</a:t>
            </a:r>
            <a:r>
              <a:rPr lang="ko-KR" altLang="en-US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45</a:t>
            </a:r>
            <a:r>
              <a:rPr lang="ko-KR" altLang="en-US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9151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963" y="66963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5216317" y="83180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pic>
        <p:nvPicPr>
          <p:cNvPr id="14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691" y="2908949"/>
            <a:ext cx="2892425" cy="321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358133" y="3197392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0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1955708" y="2474859"/>
            <a:ext cx="3912436" cy="1226589"/>
          </a:xfrm>
          <a:prstGeom prst="wedgeRoundRectCallout">
            <a:avLst>
              <a:gd name="adj1" fmla="val 71285"/>
              <a:gd name="adj2" fmla="val 26733"/>
              <a:gd name="adj3" fmla="val 16667"/>
            </a:avLst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아들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1979712" y="3858595"/>
            <a:ext cx="3912436" cy="1226589"/>
          </a:xfrm>
          <a:prstGeom prst="wedgeRoundRectCallout">
            <a:avLst>
              <a:gd name="adj1" fmla="val 68220"/>
              <a:gd name="adj2" fmla="val -57592"/>
              <a:gd name="adj3" fmla="val 16667"/>
            </a:avLst>
          </a:prstGeom>
          <a:solidFill>
            <a:srgbClr val="33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79734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963" y="66963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5216317" y="83180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1979712" y="3858595"/>
            <a:ext cx="3912436" cy="1226589"/>
          </a:xfrm>
          <a:prstGeom prst="wedgeRoundRectCallout">
            <a:avLst>
              <a:gd name="adj1" fmla="val 68220"/>
              <a:gd name="adj2" fmla="val -57592"/>
              <a:gd name="adj3" fmla="val 16667"/>
            </a:avLst>
          </a:prstGeom>
          <a:solidFill>
            <a:srgbClr val="33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11760" y="2996952"/>
            <a:ext cx="316835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95736" y="2276872"/>
            <a:ext cx="352839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55499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7" name="타원 6"/>
          <p:cNvSpPr/>
          <p:nvPr/>
        </p:nvSpPr>
        <p:spPr>
          <a:xfrm>
            <a:off x="2780168" y="1954318"/>
            <a:ext cx="2758560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치료가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필요한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환자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세로로 말린 두루마리 모양 7"/>
          <p:cNvSpPr/>
          <p:nvPr/>
        </p:nvSpPr>
        <p:spPr>
          <a:xfrm>
            <a:off x="5580112" y="1412776"/>
            <a:ext cx="2952328" cy="4752528"/>
          </a:xfrm>
          <a:prstGeom prst="verticalScroll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sp>
        <p:nvSpPr>
          <p:cNvPr id="10" name="타원 9"/>
          <p:cNvSpPr/>
          <p:nvPr/>
        </p:nvSpPr>
        <p:spPr>
          <a:xfrm>
            <a:off x="2821552" y="4437112"/>
            <a:ext cx="2758560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점검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빗면 10"/>
          <p:cNvSpPr/>
          <p:nvPr/>
        </p:nvSpPr>
        <p:spPr>
          <a:xfrm>
            <a:off x="3256360" y="1412776"/>
            <a:ext cx="1747688" cy="648072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5:31-32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빗면 13"/>
          <p:cNvSpPr/>
          <p:nvPr/>
        </p:nvSpPr>
        <p:spPr>
          <a:xfrm>
            <a:off x="3312748" y="3933056"/>
            <a:ext cx="1747688" cy="648072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8:4-15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508104" y="728700"/>
            <a:ext cx="3384376" cy="612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</a:t>
            </a:r>
            <a:r>
              <a:rPr lang="ko-KR" altLang="en-US" sz="4400" b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</a:t>
            </a:r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477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4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세로로 말린 두루마리 모양 7"/>
          <p:cNvSpPr/>
          <p:nvPr/>
        </p:nvSpPr>
        <p:spPr>
          <a:xfrm>
            <a:off x="5580112" y="1412776"/>
            <a:ext cx="2952328" cy="4752528"/>
          </a:xfrm>
          <a:prstGeom prst="verticalScroll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5508104" y="728700"/>
            <a:ext cx="3384376" cy="612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</a:t>
            </a:r>
            <a:r>
              <a:rPr lang="ko-KR" altLang="en-US" sz="4400" b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</a:t>
            </a:r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486388" y="2636912"/>
            <a:ext cx="2758560" cy="1944216"/>
          </a:xfrm>
          <a:prstGeom prst="ellipse">
            <a:avLst/>
          </a:prstGeom>
          <a:solidFill>
            <a:srgbClr val="7030A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유일한 치료제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Picture 2" descr="C:\Users\USER\AppData\Local\Microsoft\Windows\Temporary Internet Files\Content.IE5\IM9T1ZBR\%EA%B8%80%EB%A3%A8%ED%83%80%EC%B9%98%EC%98%A81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755" y="4221088"/>
            <a:ext cx="3835826" cy="2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타원 14"/>
          <p:cNvSpPr/>
          <p:nvPr/>
        </p:nvSpPr>
        <p:spPr>
          <a:xfrm>
            <a:off x="2465788" y="980728"/>
            <a:ext cx="2758560" cy="1944216"/>
          </a:xfrm>
          <a:prstGeom prst="ellipse">
            <a:avLst/>
          </a:prstGeom>
          <a:solidFill>
            <a:srgbClr val="333399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면역된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간</a:t>
            </a:r>
          </a:p>
        </p:txBody>
      </p:sp>
    </p:spTree>
    <p:extLst>
      <p:ext uri="{BB962C8B-B14F-4D97-AF65-F5344CB8AC3E}">
        <p14:creationId xmlns:p14="http://schemas.microsoft.com/office/powerpoint/2010/main" val="6069298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세로로 말린 두루마리 모양 7"/>
          <p:cNvSpPr/>
          <p:nvPr/>
        </p:nvSpPr>
        <p:spPr>
          <a:xfrm>
            <a:off x="5580112" y="1412776"/>
            <a:ext cx="2952328" cy="4752528"/>
          </a:xfrm>
          <a:prstGeom prst="verticalScroll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5508104" y="728700"/>
            <a:ext cx="3384376" cy="612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</a:t>
            </a:r>
            <a:r>
              <a:rPr lang="ko-KR" altLang="en-US" sz="4400" b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</a:t>
            </a:r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Picture 2" descr="C:\Users\USER\AppData\Local\Microsoft\Windows\Temporary Internet Files\Content.IE5\IM9T1ZBR\%EA%B8%80%EB%A3%A8%ED%83%80%EC%B9%98%EC%98%A81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755" y="4221088"/>
            <a:ext cx="3835826" cy="2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타원 9"/>
          <p:cNvSpPr/>
          <p:nvPr/>
        </p:nvSpPr>
        <p:spPr>
          <a:xfrm>
            <a:off x="2486388" y="2636912"/>
            <a:ext cx="2758560" cy="1944216"/>
          </a:xfrm>
          <a:prstGeom prst="ellipse">
            <a:avLst/>
          </a:prstGeom>
          <a:solidFill>
            <a:srgbClr val="7030A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신인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465788" y="980728"/>
            <a:ext cx="2758560" cy="1944216"/>
          </a:xfrm>
          <a:prstGeom prst="ellipse">
            <a:avLst/>
          </a:prstGeom>
          <a:solidFill>
            <a:srgbClr val="333399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완벽한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19201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606151" y="2088956"/>
            <a:ext cx="5370657" cy="1184407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귀신쫓음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(4:33-35)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593831" y="3252705"/>
            <a:ext cx="5370657" cy="1184407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온갖 병자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(4:40;5:15)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593831" y="4404833"/>
            <a:ext cx="5370657" cy="1184407"/>
          </a:xfrm>
          <a:prstGeom prst="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죽은 사람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(7:11-14)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593831" y="5556961"/>
            <a:ext cx="5370657" cy="1184407"/>
          </a:xfrm>
          <a:prstGeom prst="rect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중풍병자</a:t>
            </a:r>
            <a:r>
              <a:rPr lang="en-US" altLang="ko-KR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(5:17-25)</a:t>
            </a:r>
          </a:p>
        </p:txBody>
      </p:sp>
    </p:spTree>
    <p:extLst>
      <p:ext uri="{BB962C8B-B14F-4D97-AF65-F5344CB8AC3E}">
        <p14:creationId xmlns:p14="http://schemas.microsoft.com/office/powerpoint/2010/main" val="42003052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3593831" y="2276872"/>
            <a:ext cx="5370657" cy="413673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궁극적</a:t>
            </a:r>
            <a:endParaRPr lang="en-US" altLang="ko-KR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영향력보다</a:t>
            </a:r>
            <a:endParaRPr lang="en-US" altLang="ko-KR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뛰어난 능력</a:t>
            </a:r>
            <a:endParaRPr lang="en-US" altLang="ko-KR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3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1" name="세로로 말린 두루마리 모양 10"/>
          <p:cNvSpPr/>
          <p:nvPr/>
        </p:nvSpPr>
        <p:spPr>
          <a:xfrm>
            <a:off x="1867148" y="1376875"/>
            <a:ext cx="2952328" cy="4752528"/>
          </a:xfrm>
          <a:prstGeom prst="verticalScroll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pic>
        <p:nvPicPr>
          <p:cNvPr id="13" name="Picture 2" descr="C:\Users\USER\AppData\Local\Microsoft\Windows\Temporary Internet Files\Content.IE5\IM9T1ZBR\%EA%B8%80%EB%A3%A8%ED%83%80%EC%B9%98%EC%98%A81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4139952" cy="243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사각형 설명선 1"/>
          <p:cNvSpPr/>
          <p:nvPr/>
        </p:nvSpPr>
        <p:spPr>
          <a:xfrm>
            <a:off x="4644008" y="4869160"/>
            <a:ext cx="4368334" cy="1260243"/>
          </a:xfrm>
          <a:prstGeom prst="wedgeRectCallout">
            <a:avLst>
              <a:gd name="adj1" fmla="val -13757"/>
              <a:gd name="adj2" fmla="val -84659"/>
            </a:avLst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</a:t>
            </a:r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영적유전자</a:t>
            </a:r>
            <a:endParaRPr lang="en-US" altLang="ko-K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재배열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18841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Gospel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성취자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종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782042" y="3573016"/>
            <a:ext cx="2664296" cy="144016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치료자로서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완벽한 신인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434597" y="3573016"/>
            <a:ext cx="2664296" cy="144016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연합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37516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 bwMode="auto">
          <a:xfrm>
            <a:off x="4391980" y="4149080"/>
            <a:ext cx="3132348" cy="2088232"/>
          </a:xfrm>
          <a:prstGeom prst="ellipse">
            <a:avLst/>
          </a:prstGeom>
          <a:solidFill>
            <a:srgbClr val="FF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800" b="1" i="0" u="none" strike="noStrike" normalizeH="0" baseline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관계적</a:t>
            </a:r>
          </a:p>
        </p:txBody>
      </p:sp>
      <p:pic>
        <p:nvPicPr>
          <p:cNvPr id="25" name="Picture 31" descr="3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직사각형 25"/>
          <p:cNvSpPr/>
          <p:nvPr/>
        </p:nvSpPr>
        <p:spPr bwMode="auto">
          <a:xfrm>
            <a:off x="3491880" y="1235746"/>
            <a:ext cx="4608512" cy="1257150"/>
          </a:xfrm>
          <a:prstGeom prst="rect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처음으로 예수님을 따른</a:t>
            </a:r>
            <a:endParaRPr kumimoji="1" lang="en-US" altLang="ko-KR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두 제자 중 한 명</a:t>
            </a:r>
          </a:p>
        </p:txBody>
      </p:sp>
      <p:sp>
        <p:nvSpPr>
          <p:cNvPr id="27" name="직사각형 26"/>
          <p:cNvSpPr/>
          <p:nvPr/>
        </p:nvSpPr>
        <p:spPr bwMode="auto">
          <a:xfrm>
            <a:off x="3491880" y="2675906"/>
            <a:ext cx="4608512" cy="1257150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십자가에 </a:t>
            </a:r>
            <a:r>
              <a:rPr kumimoji="1"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돌아가실 때</a:t>
            </a:r>
            <a:endParaRPr kumimoji="1"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현장에 있었던</a:t>
            </a:r>
            <a:r>
              <a:rPr kumimoji="1" lang="en-US" altLang="ko-KR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kumimoji="1" lang="ko-KR" altLang="en-US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081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 bwMode="auto">
          <a:xfrm>
            <a:off x="4391980" y="4149080"/>
            <a:ext cx="3132348" cy="2088232"/>
          </a:xfrm>
          <a:prstGeom prst="ellipse">
            <a:avLst/>
          </a:prstGeom>
          <a:solidFill>
            <a:srgbClr val="FF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800" b="1" i="0" u="none" strike="noStrike" normalizeH="0" baseline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관계적</a:t>
            </a:r>
          </a:p>
        </p:txBody>
      </p:sp>
      <p:pic>
        <p:nvPicPr>
          <p:cNvPr id="9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91442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7439794" y="99822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 bwMode="auto">
          <a:xfrm>
            <a:off x="3563888" y="2564904"/>
            <a:ext cx="4608512" cy="1257150"/>
          </a:xfrm>
          <a:prstGeom prst="rect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</a:t>
            </a:r>
            <a:endParaRPr kumimoji="1" lang="en-US" altLang="ko-KR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하나님이시다</a:t>
            </a:r>
            <a:endParaRPr kumimoji="1" lang="ko-KR" altLang="en-US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 bwMode="auto">
          <a:xfrm>
            <a:off x="1259632" y="2564904"/>
            <a:ext cx="2304256" cy="4561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587349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91442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7439794" y="99822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타원 12"/>
          <p:cNvSpPr/>
          <p:nvPr/>
        </p:nvSpPr>
        <p:spPr bwMode="auto">
          <a:xfrm>
            <a:off x="1576832" y="3429262"/>
            <a:ext cx="3911994" cy="1164408"/>
          </a:xfrm>
          <a:prstGeom prst="ellipse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어둠 속에 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빛으로</a:t>
            </a:r>
          </a:p>
        </p:txBody>
      </p:sp>
      <p:sp>
        <p:nvSpPr>
          <p:cNvPr id="14" name="타원 13"/>
          <p:cNvSpPr/>
          <p:nvPr/>
        </p:nvSpPr>
        <p:spPr bwMode="auto">
          <a:xfrm>
            <a:off x="4805772" y="3439490"/>
            <a:ext cx="3911994" cy="1164408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죽음가운데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생명으로</a:t>
            </a:r>
            <a:endParaRPr kumimoji="1" lang="ko-KR" altLang="en-US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178982" y="4535560"/>
            <a:ext cx="3911994" cy="1164408"/>
          </a:xfrm>
          <a:prstGeom prst="ellipse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빛과 생명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창조자로</a:t>
            </a:r>
            <a:endParaRPr kumimoji="1" lang="ko-KR" altLang="en-US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타원 21"/>
          <p:cNvSpPr/>
          <p:nvPr/>
        </p:nvSpPr>
        <p:spPr bwMode="auto">
          <a:xfrm>
            <a:off x="1607530" y="2420888"/>
            <a:ext cx="7140934" cy="3312368"/>
          </a:xfrm>
          <a:prstGeom prst="ellipse">
            <a:avLst/>
          </a:prstGeom>
          <a:solidFill>
            <a:srgbClr val="003399">
              <a:alpha val="8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 아버지를</a:t>
            </a:r>
            <a:endParaRPr kumimoji="1"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알릴 수 있는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독특한 자격</a:t>
            </a:r>
          </a:p>
        </p:txBody>
      </p:sp>
    </p:spTree>
    <p:extLst>
      <p:ext uri="{BB962C8B-B14F-4D97-AF65-F5344CB8AC3E}">
        <p14:creationId xmlns:p14="http://schemas.microsoft.com/office/powerpoint/2010/main" val="30721588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08949"/>
            <a:ext cx="2892425" cy="321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5148370" y="3197392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0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17" name="모서리가 둥근 사각형 설명선 16"/>
          <p:cNvSpPr/>
          <p:nvPr/>
        </p:nvSpPr>
        <p:spPr bwMode="auto">
          <a:xfrm>
            <a:off x="404641" y="3997029"/>
            <a:ext cx="3822476" cy="1232171"/>
          </a:xfrm>
          <a:prstGeom prst="wedgeRoundRectCallout">
            <a:avLst>
              <a:gd name="adj1" fmla="val 85982"/>
              <a:gd name="adj2" fmla="val -17705"/>
              <a:gd name="adj3" fmla="val 16667"/>
            </a:avLst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신성을 증명하는 기적</a:t>
            </a:r>
            <a:endParaRPr kumimoji="1"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영광을 나타내시는 표적</a:t>
            </a:r>
          </a:p>
        </p:txBody>
      </p:sp>
      <p:sp>
        <p:nvSpPr>
          <p:cNvPr id="23" name="모서리가 둥근 사각형 설명선 22"/>
          <p:cNvSpPr/>
          <p:nvPr/>
        </p:nvSpPr>
        <p:spPr bwMode="auto">
          <a:xfrm>
            <a:off x="3851920" y="5229200"/>
            <a:ext cx="5040560" cy="1368152"/>
          </a:xfrm>
          <a:prstGeom prst="wedgeRoundRectCallout">
            <a:avLst>
              <a:gd name="adj1" fmla="val -15220"/>
              <a:gd name="adj2" fmla="val -108736"/>
              <a:gd name="adj3" fmla="val 16667"/>
            </a:avLst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예수님이 우리와 연합하셔서</a:t>
            </a:r>
            <a:endParaRPr kumimoji="1"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 </a:t>
            </a:r>
            <a:endParaRPr kumimoji="1" lang="en-US" altLang="ko-KR" sz="28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 연합할 수 있게 하심</a:t>
            </a:r>
          </a:p>
        </p:txBody>
      </p:sp>
      <p:sp>
        <p:nvSpPr>
          <p:cNvPr id="24" name="타원 23"/>
          <p:cNvSpPr/>
          <p:nvPr/>
        </p:nvSpPr>
        <p:spPr bwMode="auto">
          <a:xfrm>
            <a:off x="179512" y="1988840"/>
            <a:ext cx="1439069" cy="1131188"/>
          </a:xfrm>
          <a:prstGeom prst="ellipse">
            <a:avLst/>
          </a:prstGeom>
          <a:noFill/>
          <a:ln w="793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2050629" y="2213744"/>
            <a:ext cx="6121771" cy="711200"/>
          </a:xfrm>
          <a:prstGeom prst="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4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연합이 생명을 만들고 보호하며 </a:t>
            </a:r>
            <a:r>
              <a:rPr kumimoji="1" lang="ko-KR" altLang="en-US" sz="2400" b="1" i="0" u="none" strike="noStrike" normalizeH="0" baseline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영원히 유지</a:t>
            </a:r>
          </a:p>
        </p:txBody>
      </p:sp>
      <p:sp>
        <p:nvSpPr>
          <p:cNvPr id="26" name="오른쪽 화살표 25"/>
          <p:cNvSpPr/>
          <p:nvPr/>
        </p:nvSpPr>
        <p:spPr bwMode="auto">
          <a:xfrm>
            <a:off x="1547664" y="2276872"/>
            <a:ext cx="648072" cy="59906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13" y="64539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7600867" y="80756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</p:spTree>
    <p:extLst>
      <p:ext uri="{BB962C8B-B14F-4D97-AF65-F5344CB8AC3E}">
        <p14:creationId xmlns:p14="http://schemas.microsoft.com/office/powerpoint/2010/main" val="10461669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2160240" y="3641368"/>
            <a:ext cx="6516216" cy="1227792"/>
          </a:xfrm>
          <a:prstGeom prst="rect">
            <a:avLst/>
          </a:prstGeom>
          <a:solidFill>
            <a:srgbClr val="333399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사람들은 당신을 보면서 </a:t>
            </a:r>
            <a:endParaRPr lang="en-US" altLang="ko-KR" sz="3200" b="1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얼마나 쉽게 하나님을 떠올리는가</a:t>
            </a:r>
            <a:r>
              <a:rPr kumimoji="0" lang="en-US" altLang="ko-KR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?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65322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314096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1115616" y="3383995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95536" y="1196752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일하시며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무엇을 가르치시는가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5508104" y="3383995"/>
            <a:ext cx="2304256" cy="1098122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바울서신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16400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어떻게 일하셨고 계속해서 일하고 계시며 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영적으로 죽은 사람들에게 생명을 주시려 하시는가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6156176" y="3378999"/>
            <a:ext cx="2160240" cy="1008112"/>
          </a:xfrm>
          <a:prstGeom prst="wedgeRoundRectCallout">
            <a:avLst>
              <a:gd name="adj1" fmla="val -69720"/>
              <a:gd name="adj2" fmla="val -100326"/>
              <a:gd name="adj3" fmla="val 16667"/>
            </a:avLst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오순절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성령강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림</a:t>
            </a:r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2548162" y="3883055"/>
            <a:ext cx="2160240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회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개</a:t>
            </a:r>
          </a:p>
        </p:txBody>
      </p:sp>
    </p:spTree>
    <p:extLst>
      <p:ext uri="{BB962C8B-B14F-4D97-AF65-F5344CB8AC3E}">
        <p14:creationId xmlns:p14="http://schemas.microsoft.com/office/powerpoint/2010/main" val="37232277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순서도: 수행의 시작/종료 12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2771800" y="5373216"/>
            <a:ext cx="1620748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자존감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곱셈 기호 21"/>
          <p:cNvSpPr/>
          <p:nvPr/>
        </p:nvSpPr>
        <p:spPr>
          <a:xfrm>
            <a:off x="3580895" y="4592131"/>
            <a:ext cx="1548172" cy="1562169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86468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21" grpId="0" animBg="1"/>
      <p:bldP spid="22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모서리가 둥근 사각형 설명선 23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사각형 설명선 24"/>
          <p:cNvSpPr/>
          <p:nvPr/>
        </p:nvSpPr>
        <p:spPr>
          <a:xfrm>
            <a:off x="2771800" y="5373216"/>
            <a:ext cx="1620748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sp>
        <p:nvSpPr>
          <p:cNvPr id="26" name="곱셈 기호 25"/>
          <p:cNvSpPr/>
          <p:nvPr/>
        </p:nvSpPr>
        <p:spPr>
          <a:xfrm>
            <a:off x="3580895" y="4592131"/>
            <a:ext cx="1548172" cy="1562169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084556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1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순서도: 수행의 시작/종료 12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모서리가 둥근 사각형 설명선 30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모서리가 둥근 사각형 설명선 31"/>
          <p:cNvSpPr/>
          <p:nvPr/>
        </p:nvSpPr>
        <p:spPr>
          <a:xfrm>
            <a:off x="2771800" y="5373216"/>
            <a:ext cx="1620748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sp>
        <p:nvSpPr>
          <p:cNvPr id="33" name="곱셈 기호 32"/>
          <p:cNvSpPr/>
          <p:nvPr/>
        </p:nvSpPr>
        <p:spPr>
          <a:xfrm>
            <a:off x="3580895" y="4592131"/>
            <a:ext cx="1548172" cy="1562169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2043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Gospel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율법의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13550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순서도: 수행의 시작/종료 23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3055640" y="5301208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전가된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</a:p>
        </p:txBody>
      </p:sp>
      <p:sp>
        <p:nvSpPr>
          <p:cNvPr id="34" name="모서리가 둥근 사각형 설명선 33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오른쪽 화살표 34"/>
          <p:cNvSpPr/>
          <p:nvPr/>
        </p:nvSpPr>
        <p:spPr>
          <a:xfrm flipH="1">
            <a:off x="4211960" y="5355214"/>
            <a:ext cx="936038" cy="1242138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</a:t>
            </a:r>
            <a:endParaRPr lang="ko-KR" altLang="en-US" sz="2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15683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교리적 사실들에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렌즈로 들여다보면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모든 신자에게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내주하시는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계속해서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일하고 계신다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76755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교리적 사실들에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렌즈로 들여다보면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모든 신자에게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내주하시는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계속해서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일하고 계신다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오른쪽 화살표 설명선 13"/>
          <p:cNvSpPr/>
          <p:nvPr/>
        </p:nvSpPr>
        <p:spPr>
          <a:xfrm>
            <a:off x="2770020" y="3722256"/>
            <a:ext cx="2322004" cy="1296144"/>
          </a:xfrm>
          <a:prstGeom prst="rightArrowCallou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영의 내주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148064" y="3722256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새생명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754385" y="3739039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닮아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2770020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믿음으로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말미암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5691932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노력으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</a:t>
            </a:r>
          </a:p>
        </p:txBody>
      </p:sp>
      <p:sp>
        <p:nvSpPr>
          <p:cNvPr id="19" name="부등호 18"/>
          <p:cNvSpPr/>
          <p:nvPr/>
        </p:nvSpPr>
        <p:spPr>
          <a:xfrm>
            <a:off x="4680012" y="5589240"/>
            <a:ext cx="972108" cy="738082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7824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교리적 사실들에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렌즈로 들여다보면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모든 신자에게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내주하시는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계속해서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일하고 계신다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오른쪽 화살표 설명선 13"/>
          <p:cNvSpPr/>
          <p:nvPr/>
        </p:nvSpPr>
        <p:spPr>
          <a:xfrm>
            <a:off x="2770020" y="3722256"/>
            <a:ext cx="2322004" cy="1296144"/>
          </a:xfrm>
          <a:prstGeom prst="rightArrowCallou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영의 내주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148064" y="3722256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새생명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754385" y="3739039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닮아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2770020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믿음으로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말미암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</a:t>
            </a:r>
          </a:p>
        </p:txBody>
      </p:sp>
      <p:sp>
        <p:nvSpPr>
          <p:cNvPr id="25" name="등호 24"/>
          <p:cNvSpPr/>
          <p:nvPr/>
        </p:nvSpPr>
        <p:spPr>
          <a:xfrm>
            <a:off x="4642833" y="5625244"/>
            <a:ext cx="101046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5691932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순종이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 것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73522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95536" y="1700808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NO</a:t>
            </a:r>
          </a:p>
          <a:p>
            <a:pPr algn="ctr"/>
            <a:r>
              <a:rPr lang="ko-KR" altLang="en-US" sz="40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성장통</a:t>
            </a:r>
            <a:r>
              <a:rPr lang="ko-KR" altLang="en-US" sz="40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뒤에 성숙</a:t>
            </a:r>
            <a:endParaRPr lang="en-US" altLang="ko-KR" sz="40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84346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5" name="순서도: 수행의 시작/종료 4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7" name="순서도: 수행의 시작/종료 6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2608565" y="3921333"/>
            <a:ext cx="2488195" cy="1008112"/>
          </a:xfrm>
          <a:prstGeom prst="wedgeRoundRectCallout">
            <a:avLst>
              <a:gd name="adj1" fmla="val -602"/>
              <a:gd name="adj2" fmla="val -121834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도덕적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문란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함</a:t>
            </a: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5513414" y="3921333"/>
            <a:ext cx="2488195" cy="1008112"/>
          </a:xfrm>
          <a:prstGeom prst="wedgeRoundRectCallout">
            <a:avLst>
              <a:gd name="adj1" fmla="val -77716"/>
              <a:gd name="adj2" fmla="val -127782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출세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교만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15063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6" name="순서도: 수행의 시작/종료 15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83768" y="4353307"/>
            <a:ext cx="5536232" cy="1163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년이 채 되지 않아서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여전한 상처와 진리의 훼손 앞에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82563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1" name="순서도: 수행의 시작/종료 10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951169" y="4458942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칭찬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652120" y="4448347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희생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8893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6" name="순서도: 수행의 시작/종료 15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951169" y="4458942"/>
            <a:ext cx="2238028" cy="7200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white">
                      <a:lumMod val="65000"/>
                    </a:prstClr>
                  </a:solidFill>
                  <a:prstDash val="solid"/>
                </a:ln>
                <a:solidFill>
                  <a:prstClr val="white">
                    <a:lumMod val="6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칭찬</a:t>
            </a:r>
            <a:endParaRPr lang="en-US" altLang="ko-KR" sz="2800" dirty="0" smtClean="0">
              <a:ln w="18415" cmpd="sng">
                <a:solidFill>
                  <a:prstClr val="white">
                    <a:lumMod val="65000"/>
                  </a:prstClr>
                </a:solidFill>
                <a:prstDash val="solid"/>
              </a:ln>
              <a:solidFill>
                <a:prstClr val="white">
                  <a:lumMod val="6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652120" y="4448347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희생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96046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2" name="순서도: 수행의 시작/종료 21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951169" y="4458942"/>
            <a:ext cx="2238028" cy="7200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white">
                      <a:lumMod val="65000"/>
                    </a:prstClr>
                  </a:solidFill>
                  <a:prstDash val="solid"/>
                </a:ln>
                <a:solidFill>
                  <a:prstClr val="white">
                    <a:lumMod val="6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칭찬</a:t>
            </a:r>
            <a:endParaRPr lang="en-US" altLang="ko-KR" sz="2800" dirty="0" smtClean="0">
              <a:ln w="18415" cmpd="sng">
                <a:solidFill>
                  <a:prstClr val="white">
                    <a:lumMod val="65000"/>
                  </a:prstClr>
                </a:solidFill>
                <a:prstDash val="solid"/>
              </a:ln>
              <a:solidFill>
                <a:prstClr val="white">
                  <a:lumMod val="6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652120" y="4448347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품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96928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토라의</a:t>
            </a:r>
            <a:r>
              <a:rPr lang="ko-KR" altLang="en-US" sz="44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성취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율법의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81337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교회의 </a:t>
            </a:r>
            <a:r>
              <a:rPr lang="ko-KR" altLang="en-US" sz="2800" i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여전한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자기 중심적 사고와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진리의 분별을 위해 </a:t>
            </a:r>
            <a:r>
              <a:rPr lang="ko-KR" altLang="en-US" sz="28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가져야할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예수렌즈는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5" name="순서도: 수행의 시작/종료 34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771800" y="2077749"/>
            <a:ext cx="2033972" cy="1778193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됨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732240" y="2035848"/>
            <a:ext cx="1872208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자기중심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6732240" y="2971952"/>
            <a:ext cx="1872208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타인중심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4716016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724128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성장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75431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교회의 </a:t>
            </a:r>
            <a:r>
              <a:rPr lang="ko-KR" altLang="en-US" sz="2800" i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여전한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자기 중심적 사고와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진리의 분별을 위해 </a:t>
            </a:r>
            <a:r>
              <a:rPr lang="ko-KR" altLang="en-US" sz="28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가져야할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예수렌즈는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2771800" y="2077749"/>
            <a:ext cx="2033972" cy="1778193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됨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732240" y="2971952"/>
            <a:ext cx="1872208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타인중심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4716016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724128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성장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아래쪽 화살표 15"/>
          <p:cNvSpPr/>
          <p:nvPr/>
        </p:nvSpPr>
        <p:spPr>
          <a:xfrm>
            <a:off x="4211960" y="3789040"/>
            <a:ext cx="972108" cy="1157234"/>
          </a:xfrm>
          <a:prstGeom prst="downArrow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636168" y="45057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사람의 유익을 위해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희생하는 삶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79464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풍성함과 기쁨은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어떠한 상황에서도 유효한가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95536" y="2564904"/>
            <a:ext cx="8424936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옥중서신</a:t>
            </a:r>
            <a:endParaRPr lang="en-US" altLang="ko-KR" sz="6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6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6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獄中書信</a:t>
            </a:r>
            <a:r>
              <a:rPr lang="en-US" altLang="ko-KR" sz="6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</a:p>
        </p:txBody>
      </p:sp>
      <p:sp>
        <p:nvSpPr>
          <p:cNvPr id="17" name="폭발 1 16"/>
          <p:cNvSpPr/>
          <p:nvPr/>
        </p:nvSpPr>
        <p:spPr>
          <a:xfrm>
            <a:off x="6444208" y="1682806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제약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폭발 1 17"/>
          <p:cNvSpPr/>
          <p:nvPr/>
        </p:nvSpPr>
        <p:spPr>
          <a:xfrm>
            <a:off x="6757578" y="2699919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이단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폭발 1 18"/>
          <p:cNvSpPr/>
          <p:nvPr/>
        </p:nvSpPr>
        <p:spPr>
          <a:xfrm>
            <a:off x="6444208" y="3787353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박해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폭발 1 20"/>
          <p:cNvSpPr/>
          <p:nvPr/>
        </p:nvSpPr>
        <p:spPr>
          <a:xfrm>
            <a:off x="6876256" y="4785455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</a:t>
            </a:r>
          </a:p>
        </p:txBody>
      </p:sp>
    </p:spTree>
    <p:extLst>
      <p:ext uri="{BB962C8B-B14F-4D97-AF65-F5344CB8AC3E}">
        <p14:creationId xmlns:p14="http://schemas.microsoft.com/office/powerpoint/2010/main" val="30819053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9" grpId="0" animBg="1"/>
      <p:bldP spid="2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풍성함과 기쁨은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어떠한 상황에서도 유효한가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7" name="폭발 1 16"/>
          <p:cNvSpPr/>
          <p:nvPr/>
        </p:nvSpPr>
        <p:spPr>
          <a:xfrm>
            <a:off x="6444208" y="1682806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제약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폭발 1 17"/>
          <p:cNvSpPr/>
          <p:nvPr/>
        </p:nvSpPr>
        <p:spPr>
          <a:xfrm>
            <a:off x="6757578" y="2699919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이단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폭발 1 18"/>
          <p:cNvSpPr/>
          <p:nvPr/>
        </p:nvSpPr>
        <p:spPr>
          <a:xfrm>
            <a:off x="6444208" y="3787353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박해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폭발 1 20"/>
          <p:cNvSpPr/>
          <p:nvPr/>
        </p:nvSpPr>
        <p:spPr>
          <a:xfrm>
            <a:off x="6876256" y="4785455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395536" y="1844824"/>
            <a:ext cx="6336704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483768" y="1916832"/>
            <a:ext cx="39604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순서도: 수행의 시작/종료 9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395536" y="3501008"/>
            <a:ext cx="6336704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2" name="순서도: 수행의 시작/종료 11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빌립보서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83768" y="3573016"/>
            <a:ext cx="460851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부활의 능력과 기쁨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95536" y="5157192"/>
            <a:ext cx="6336704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골로새서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483768" y="5229200"/>
            <a:ext cx="424847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 안에서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성취된 것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7688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/>
      <p:bldP spid="14" grpId="0" animBg="1"/>
      <p:bldP spid="2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 보게 되는 예수 그리스도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우리의 삶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순서도: 수행의 시작/종료 12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203848" y="4437111"/>
            <a:ext cx="4032448" cy="576063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성취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빌립보서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그리스도 안에서의 성취를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안다면 어찌 다른 영적 지혜나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부가물을 탐색할 수 있겠는가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골로새서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오른쪽 화살표 설명선 20"/>
          <p:cNvSpPr/>
          <p:nvPr/>
        </p:nvSpPr>
        <p:spPr>
          <a:xfrm>
            <a:off x="3377896" y="1988840"/>
            <a:ext cx="2322004" cy="1296144"/>
          </a:xfrm>
          <a:prstGeom prst="rightArrowCallout">
            <a:avLst/>
          </a:prstGeom>
          <a:solidFill>
            <a:srgbClr val="0099FF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험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755940" y="1988840"/>
            <a:ext cx="1336340" cy="1296144"/>
          </a:xfrm>
          <a:prstGeom prst="roundRect">
            <a:avLst/>
          </a:prstGeom>
          <a:solidFill>
            <a:srgbClr val="0099FF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3203848" y="3573016"/>
            <a:ext cx="4032448" cy="864095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변화무쌍한 환경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오른쪽 화살표 설명선 32"/>
          <p:cNvSpPr/>
          <p:nvPr/>
        </p:nvSpPr>
        <p:spPr>
          <a:xfrm>
            <a:off x="3555484" y="4005064"/>
            <a:ext cx="4040851" cy="400116"/>
          </a:xfrm>
          <a:prstGeom prst="rightArrowCallou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변함없는 지속력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64285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2" grpId="0" animBg="1"/>
      <p:bldP spid="32" grpId="0" animBg="1"/>
      <p:bldP spid="3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바가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실제적으로 한 형제에게 적용된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83768" y="1916832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되었는가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483768" y="3501008"/>
            <a:ext cx="6264696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483768" y="3573016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전직 유대인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랍비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노예주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도망친 노예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" name="위쪽 화살표 1"/>
          <p:cNvSpPr/>
          <p:nvPr/>
        </p:nvSpPr>
        <p:spPr>
          <a:xfrm>
            <a:off x="5004048" y="3212976"/>
            <a:ext cx="688268" cy="468052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3851920" y="5805264"/>
            <a:ext cx="1512168" cy="86409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무익한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5400092" y="5805264"/>
            <a:ext cx="1944216" cy="86409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3851920" y="5175425"/>
            <a:ext cx="3492388" cy="62983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머리되신</a:t>
            </a:r>
            <a:r>
              <a:rPr lang="ko-KR" altLang="en-US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그리스도</a:t>
            </a:r>
            <a:endParaRPr lang="ko-KR" altLang="en-US" sz="28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77126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9" grpId="0" animBg="1"/>
      <p:bldP spid="20" grpId="0"/>
      <p:bldP spid="2" grpId="0" animBg="1"/>
      <p:bldP spid="26" grpId="0" animBg="1"/>
      <p:bldP spid="27" grpId="0" animBg="1"/>
      <p:bldP spid="2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바가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실제적으로 한 형제에게 적용된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시례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83768" y="1916832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되었는가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483768" y="3501008"/>
            <a:ext cx="6264696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483768" y="3573016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전직 유대인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랍비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노예주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도망친 노예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" name="위쪽 화살표 1"/>
          <p:cNvSpPr/>
          <p:nvPr/>
        </p:nvSpPr>
        <p:spPr>
          <a:xfrm>
            <a:off x="5004048" y="3212976"/>
            <a:ext cx="688268" cy="468052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3851920" y="5805264"/>
            <a:ext cx="151216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익한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400092" y="5805264"/>
            <a:ext cx="1944216" cy="86409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851920" y="5175425"/>
            <a:ext cx="3492388" cy="62983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머리되신</a:t>
            </a:r>
            <a:r>
              <a:rPr lang="ko-KR" altLang="en-US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그리스도</a:t>
            </a:r>
            <a:endParaRPr lang="ko-KR" altLang="en-US" sz="28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611560" y="4692807"/>
            <a:ext cx="2520280" cy="1008112"/>
          </a:xfrm>
          <a:prstGeom prst="wedgeRoundRectCallout">
            <a:avLst>
              <a:gd name="adj1" fmla="val 149107"/>
              <a:gd name="adj2" fmla="val 67889"/>
              <a:gd name="adj3" fmla="val 16667"/>
            </a:avLst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이름의 뜻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47382"/>
            <a:ext cx="2231069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직사각형 25"/>
          <p:cNvSpPr/>
          <p:nvPr/>
        </p:nvSpPr>
        <p:spPr>
          <a:xfrm>
            <a:off x="1387966" y="3807833"/>
            <a:ext cx="1095802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</p:spTree>
    <p:extLst>
      <p:ext uri="{BB962C8B-B14F-4D97-AF65-F5344CB8AC3E}">
        <p14:creationId xmlns:p14="http://schemas.microsoft.com/office/powerpoint/2010/main" val="28816420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교회의 </a:t>
            </a:r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일처리를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위해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남은 </a:t>
            </a:r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83768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그레데에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장로들을 세우고 진리를 지키는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젊은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사역자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03130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 animBg="1"/>
      <p:bldP spid="18" grpId="0" animBg="1"/>
      <p:bldP spid="19" grpId="0" animBg="1"/>
      <p:bldP spid="20" grpId="0"/>
      <p:bldP spid="2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진리를 수호하고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오류를 반대하며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 회복사역을 하다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순서도: 수행의 시작/종료 24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 메시지 뿐 아니라 전달하는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사람들까지 공격받는 환경에서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힘과 자유의 근원으로 격려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오직 너는 바른 교훈에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합당한 것을 말하여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2:1)</a:t>
            </a:r>
          </a:p>
        </p:txBody>
      </p:sp>
      <p:sp>
        <p:nvSpPr>
          <p:cNvPr id="31" name="순서도: 수행의 시작/종료 30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03380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진리를 수호하고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오류를 반대하며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 회복사역을 하다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 메시지 뿐 아니라 전달하는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사람들까지 공격받는 환경에서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힘과 자유의 근원으로 격려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교훈은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합당한 행동을 반드시 유발하며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행동은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장로세움의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근거이다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1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직사각형 31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</p:spTree>
    <p:extLst>
      <p:ext uri="{BB962C8B-B14F-4D97-AF65-F5344CB8AC3E}">
        <p14:creationId xmlns:p14="http://schemas.microsoft.com/office/powerpoint/2010/main" val="39587576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692696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r>
              <a:rPr lang="ko-KR" altLang="en-US" sz="3200" b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토라를</a:t>
            </a: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재해석한</a:t>
            </a:r>
            <a:endParaRPr lang="en-US" altLang="ko-KR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새로운 모세이시다</a:t>
            </a:r>
          </a:p>
        </p:txBody>
      </p:sp>
      <p:sp>
        <p:nvSpPr>
          <p:cNvPr id="9" name="모서리가 접힌 도형 8"/>
          <p:cNvSpPr/>
          <p:nvPr/>
        </p:nvSpPr>
        <p:spPr>
          <a:xfrm>
            <a:off x="6041512" y="1844824"/>
            <a:ext cx="2389567" cy="2592288"/>
          </a:xfrm>
          <a:prstGeom prst="foldedCorne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창조주와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교제하는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풍성한</a:t>
            </a:r>
          </a:p>
        </p:txBody>
      </p:sp>
      <p:sp>
        <p:nvSpPr>
          <p:cNvPr id="10" name="타원 9"/>
          <p:cNvSpPr/>
          <p:nvPr/>
        </p:nvSpPr>
        <p:spPr>
          <a:xfrm>
            <a:off x="4262203" y="3898534"/>
            <a:ext cx="2088232" cy="1944216"/>
          </a:xfrm>
          <a:prstGeom prst="ellipse">
            <a:avLst/>
          </a:prstGeom>
          <a:solidFill>
            <a:srgbClr val="33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접힌 도형 10"/>
          <p:cNvSpPr/>
          <p:nvPr/>
        </p:nvSpPr>
        <p:spPr>
          <a:xfrm>
            <a:off x="2339752" y="1844824"/>
            <a:ext cx="2389567" cy="2592288"/>
          </a:xfrm>
          <a:prstGeom prst="foldedCorne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감옥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오른쪽 화살표 13"/>
          <p:cNvSpPr/>
          <p:nvPr/>
        </p:nvSpPr>
        <p:spPr>
          <a:xfrm>
            <a:off x="4391980" y="2564904"/>
            <a:ext cx="1958455" cy="1152128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4321965" y="3503335"/>
            <a:ext cx="4392488" cy="1582694"/>
          </a:xfrm>
          <a:prstGeom prst="wedgeRoundRectCallout">
            <a:avLst>
              <a:gd name="adj1" fmla="val -34484"/>
              <a:gd name="adj2" fmla="val -151097"/>
              <a:gd name="adj3" fmla="val 16667"/>
            </a:avLst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 것을 너희가 들었으나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나는 너희에게 </a:t>
            </a:r>
            <a:r>
              <a:rPr lang="ko-KR" altLang="en-US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이르노니</a:t>
            </a:r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31364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 animBg="1"/>
      <p:bldP spid="1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너희는 가서 듣고 보는 것을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요한에게 알리되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11:4)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진리의 완벽한 표현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순서도: 수행의 시작/종료 25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진리의 내용은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예수님이 세우신 신자들과 아버지의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 됨은 절대 깨지지 않는다는 것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순서도: 수행의 시작/종료 28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은혜와 진리가 충만한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1:14)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말씀만이 생명이며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신자의 삶을 통해 드러난다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순서도: 수행의 시작/종료 32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4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직사각형 34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</p:spTree>
    <p:extLst>
      <p:ext uri="{BB962C8B-B14F-4D97-AF65-F5344CB8AC3E}">
        <p14:creationId xmlns:p14="http://schemas.microsoft.com/office/powerpoint/2010/main" val="11905787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세대가 바뀌어도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변치 않고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안에서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유효하다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88284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772816"/>
            <a:ext cx="8352928" cy="194421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852192" y="1988840"/>
            <a:ext cx="58242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반대에 부딪힌 신자들에게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주님의 재림을 기다리는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신자들에게 생산적이고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거룩한 삶을 살도록 능력을 주신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순서도: 수행의 시작/종료 15"/>
          <p:cNvSpPr/>
          <p:nvPr/>
        </p:nvSpPr>
        <p:spPr>
          <a:xfrm>
            <a:off x="467544" y="2132856"/>
            <a:ext cx="2448272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데살로니가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2411760" y="4218468"/>
            <a:ext cx="2376264" cy="1368152"/>
          </a:xfrm>
          <a:prstGeom prst="wedgeRoundRectCallout">
            <a:avLst>
              <a:gd name="adj1" fmla="val 32088"/>
              <a:gd name="adj2" fmla="val -82059"/>
              <a:gd name="adj3" fmla="val 16667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복음에 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반대하는 사람들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4707003" y="5073177"/>
            <a:ext cx="2376264" cy="1368152"/>
          </a:xfrm>
          <a:prstGeom prst="wedgeRoundRectCallout">
            <a:avLst>
              <a:gd name="adj1" fmla="val -17116"/>
              <a:gd name="adj2" fmla="val -139033"/>
              <a:gd name="adj3" fmla="val 16667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내부사람들의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잘못된 행동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6084168" y="4077072"/>
            <a:ext cx="2376264" cy="1368152"/>
          </a:xfrm>
          <a:prstGeom prst="wedgeRoundRectCallout">
            <a:avLst>
              <a:gd name="adj1" fmla="val -12070"/>
              <a:gd name="adj2" fmla="val -73294"/>
              <a:gd name="adj3" fmla="val 16667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신자의 상태와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재림에 대한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의심과 질문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179512" y="4581128"/>
            <a:ext cx="2376264" cy="1368152"/>
          </a:xfrm>
          <a:prstGeom prst="wedgeRoundRectCallout">
            <a:avLst>
              <a:gd name="adj1" fmla="val 32088"/>
              <a:gd name="adj2" fmla="val -82059"/>
              <a:gd name="adj3" fmla="val 16667"/>
            </a:avLst>
          </a:prstGeom>
          <a:solidFill>
            <a:srgbClr val="C0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열매를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방해하는 것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이것이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열매맺는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삶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01039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395536" y="1772816"/>
            <a:ext cx="8352928" cy="194421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852192" y="1988840"/>
            <a:ext cx="58242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반대에 부딪힌 신자들에게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주님의 재림을 기다리는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신자들에게 생산적이고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거룩한 삶을 살도록 능력을 주신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순서도: 수행의 시작/종료 10"/>
          <p:cNvSpPr/>
          <p:nvPr/>
        </p:nvSpPr>
        <p:spPr>
          <a:xfrm>
            <a:off x="467544" y="2132856"/>
            <a:ext cx="2448272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데살로니가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627784" y="3789040"/>
            <a:ext cx="6120680" cy="1296144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27784" y="3861048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교회가 기다리는 그분은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동일하고 유일하신 분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627784" y="5157192"/>
            <a:ext cx="6120680" cy="1296144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636168" y="5229200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오실 때까지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 열매를 보장해 주실 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이것이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열매맺는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삶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36569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그렇게 때문에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772816"/>
            <a:ext cx="8352928" cy="194421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852192" y="1988840"/>
            <a:ext cx="58242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꾸준히 주변을 살피고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항상 기뻐하고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쉬지 않고 기도하며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범사에 감사한다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5:14-18)</a:t>
            </a: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2132856"/>
            <a:ext cx="2448272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데살로니가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2627784" y="3789040"/>
            <a:ext cx="6120680" cy="1296144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627784" y="3861048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교회가 기다리는 그분은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동일하고 유일하신 분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627784" y="5157192"/>
            <a:ext cx="6120680" cy="1296144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636168" y="5229200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오실 때까지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 열매를 보장해 주실 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4562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3"/>
          <p:cNvSpPr/>
          <p:nvPr/>
        </p:nvSpPr>
        <p:spPr>
          <a:xfrm>
            <a:off x="395536" y="314096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순서도: 수행의 시작/종료 34"/>
          <p:cNvSpPr/>
          <p:nvPr/>
        </p:nvSpPr>
        <p:spPr>
          <a:xfrm>
            <a:off x="1115616" y="3383995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서신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들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395536" y="1196752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시련과 </a:t>
            </a:r>
            <a:r>
              <a:rPr lang="ko-KR" altLang="en-US" sz="40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 그리고 진리</a:t>
            </a:r>
            <a:endParaRPr lang="ko-KR" altLang="en-US" sz="40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순서도: 수행의 시작/종료 36"/>
          <p:cNvSpPr/>
          <p:nvPr/>
        </p:nvSpPr>
        <p:spPr>
          <a:xfrm>
            <a:off x="5508104" y="3383995"/>
            <a:ext cx="2304256" cy="1098122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요한계시록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63314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타원 19"/>
          <p:cNvSpPr/>
          <p:nvPr/>
        </p:nvSpPr>
        <p:spPr>
          <a:xfrm>
            <a:off x="766875" y="4629438"/>
            <a:ext cx="2099156" cy="2057400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사회의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해로운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력</a:t>
            </a:r>
          </a:p>
        </p:txBody>
      </p:sp>
      <p:sp>
        <p:nvSpPr>
          <p:cNvPr id="21" name="육각형 20"/>
          <p:cNvSpPr/>
          <p:nvPr/>
        </p:nvSpPr>
        <p:spPr>
          <a:xfrm>
            <a:off x="137036" y="4091489"/>
            <a:ext cx="1274689" cy="1075899"/>
          </a:xfrm>
          <a:prstGeom prst="hexagon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55767" y="4420173"/>
            <a:ext cx="1022216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2590809" y="2991993"/>
            <a:ext cx="2726493" cy="2669557"/>
          </a:xfrm>
          <a:prstGeom prst="ellipse">
            <a:avLst/>
          </a:prstGeom>
          <a:solidFill>
            <a:srgbClr val="CC00FF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특정한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사회현상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벗어나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</a:t>
            </a:r>
          </a:p>
        </p:txBody>
      </p:sp>
      <p:sp>
        <p:nvSpPr>
          <p:cNvPr id="24" name="육각형 23"/>
          <p:cNvSpPr/>
          <p:nvPr/>
        </p:nvSpPr>
        <p:spPr>
          <a:xfrm>
            <a:off x="2123728" y="2195019"/>
            <a:ext cx="1535014" cy="1324401"/>
          </a:xfrm>
          <a:prstGeom prst="hexagon">
            <a:avLst/>
          </a:prstGeom>
          <a:solidFill>
            <a:srgbClr val="003399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407247" y="2663021"/>
            <a:ext cx="1022216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몬서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5317302" y="1871746"/>
            <a:ext cx="3537045" cy="3519122"/>
          </a:xfrm>
          <a:prstGeom prst="ellipse">
            <a:avLst/>
          </a:prstGeom>
          <a:solidFill>
            <a:srgbClr val="6600CC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해로움이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경건하게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보이는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옛 전통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육각형 32"/>
          <p:cNvSpPr/>
          <p:nvPr/>
        </p:nvSpPr>
        <p:spPr>
          <a:xfrm>
            <a:off x="4957264" y="873458"/>
            <a:ext cx="1768742" cy="1583140"/>
          </a:xfrm>
          <a:prstGeom prst="hexagon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히브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리서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59897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 animBg="1"/>
      <p:bldP spid="24" grpId="0" animBg="1"/>
      <p:bldP spid="25" grpId="0"/>
      <p:bldP spid="32" grpId="0" animBg="1"/>
      <p:bldP spid="3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/>
        </p:nvSpPr>
        <p:spPr>
          <a:xfrm>
            <a:off x="5317302" y="1871746"/>
            <a:ext cx="3537045" cy="3519122"/>
          </a:xfrm>
          <a:prstGeom prst="ellipse">
            <a:avLst/>
          </a:prstGeom>
          <a:solidFill>
            <a:srgbClr val="6600CC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해로움이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경건하게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보이는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옛 전통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육각형 10"/>
          <p:cNvSpPr/>
          <p:nvPr/>
        </p:nvSpPr>
        <p:spPr>
          <a:xfrm>
            <a:off x="4957264" y="873458"/>
            <a:ext cx="1768742" cy="1583140"/>
          </a:xfrm>
          <a:prstGeom prst="hexagon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히브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리서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4" descr="C:\Users\USER\AppData\Local\Microsoft\Windows\Temporary Internet Files\Content.IE5\VT2LH3PY\movie-ree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69" y="1078175"/>
            <a:ext cx="2979897" cy="3720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1405719" y="4026090"/>
            <a:ext cx="4694830" cy="264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그리스도는 하나님이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백성과 맺은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자비로운 새 관계의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계시이자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중재자이다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17905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USER\AppData\Local\Microsoft\Windows\Temporary Internet Files\Content.IE5\VT2LH3PY\movie-ree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69" y="1078175"/>
            <a:ext cx="2979897" cy="3720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1405719" y="4026090"/>
            <a:ext cx="4694830" cy="264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그리스도는 하나님이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백성과 맺은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자비로운 새 관계의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계시이자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중재자이다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62488" y="1990212"/>
            <a:ext cx="2207887" cy="2238234"/>
          </a:xfrm>
          <a:prstGeom prst="ellipse">
            <a:avLst/>
          </a:prstGeom>
          <a:solidFill>
            <a:srgbClr val="0033CC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안식의 땅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육각형 8"/>
          <p:cNvSpPr/>
          <p:nvPr/>
        </p:nvSpPr>
        <p:spPr>
          <a:xfrm>
            <a:off x="440248" y="1078175"/>
            <a:ext cx="1293411" cy="1105467"/>
          </a:xfrm>
          <a:prstGeom prst="hexagon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모세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5469405" y="1680906"/>
            <a:ext cx="3533781" cy="3496188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믿음을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들어가는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안식의 땅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육각형 14"/>
          <p:cNvSpPr/>
          <p:nvPr/>
        </p:nvSpPr>
        <p:spPr>
          <a:xfrm>
            <a:off x="5638885" y="68239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육각형 15"/>
          <p:cNvSpPr/>
          <p:nvPr/>
        </p:nvSpPr>
        <p:spPr>
          <a:xfrm>
            <a:off x="1490670" y="1603615"/>
            <a:ext cx="1293411" cy="1105467"/>
          </a:xfrm>
          <a:prstGeom prst="hexagon">
            <a:avLst/>
          </a:prstGeom>
          <a:solidFill>
            <a:srgbClr val="333399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모형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육각형 16"/>
          <p:cNvSpPr/>
          <p:nvPr/>
        </p:nvSpPr>
        <p:spPr>
          <a:xfrm>
            <a:off x="2530174" y="1050881"/>
            <a:ext cx="1293411" cy="1105467"/>
          </a:xfrm>
          <a:prstGeom prst="hexagon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육각형 17"/>
          <p:cNvSpPr/>
          <p:nvPr/>
        </p:nvSpPr>
        <p:spPr>
          <a:xfrm>
            <a:off x="4290032" y="1405721"/>
            <a:ext cx="1730905" cy="1446661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참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</a:t>
            </a:r>
          </a:p>
        </p:txBody>
      </p:sp>
      <p:sp>
        <p:nvSpPr>
          <p:cNvPr id="19" name="육각형 18"/>
          <p:cNvSpPr/>
          <p:nvPr/>
        </p:nvSpPr>
        <p:spPr>
          <a:xfrm>
            <a:off x="4346983" y="2846610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단번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06454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육각형 11"/>
          <p:cNvSpPr/>
          <p:nvPr/>
        </p:nvSpPr>
        <p:spPr>
          <a:xfrm>
            <a:off x="5638885" y="68239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육각형 12"/>
          <p:cNvSpPr/>
          <p:nvPr/>
        </p:nvSpPr>
        <p:spPr>
          <a:xfrm>
            <a:off x="4262736" y="140572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391979" y="1902158"/>
            <a:ext cx="1490205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영원한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육각형 20"/>
          <p:cNvSpPr/>
          <p:nvPr/>
        </p:nvSpPr>
        <p:spPr>
          <a:xfrm>
            <a:off x="4262735" y="2879679"/>
            <a:ext cx="1730905" cy="1446661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육각형 21"/>
          <p:cNvSpPr/>
          <p:nvPr/>
        </p:nvSpPr>
        <p:spPr>
          <a:xfrm>
            <a:off x="2911694" y="2129052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속죄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육각형 22"/>
          <p:cNvSpPr/>
          <p:nvPr/>
        </p:nvSpPr>
        <p:spPr>
          <a:xfrm>
            <a:off x="5638884" y="3603009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기업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육각형 23"/>
          <p:cNvSpPr/>
          <p:nvPr/>
        </p:nvSpPr>
        <p:spPr>
          <a:xfrm>
            <a:off x="5638883" y="5049670"/>
            <a:ext cx="1730905" cy="1446661"/>
          </a:xfrm>
          <a:prstGeom prst="hexagon">
            <a:avLst/>
          </a:prstGeom>
          <a:solidFill>
            <a:srgbClr val="003399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92957" y="2110289"/>
            <a:ext cx="3537045" cy="3519122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안전하고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확실한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영혼의 닻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(6:19)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6" name="Picture 2" descr="C:\Users\USER\AppData\Local\Microsoft\Windows\Temporary Internet Files\Content.IE5\6VYZOIST\120px-Anchor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02" y="52015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3169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>
          <a:xfrm>
            <a:off x="1873199" y="3670085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신적권위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76256" y="3717032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</a:p>
        </p:txBody>
      </p:sp>
      <p:sp>
        <p:nvSpPr>
          <p:cNvPr id="18" name="빗면 17"/>
          <p:cNvSpPr/>
          <p:nvPr/>
        </p:nvSpPr>
        <p:spPr>
          <a:xfrm>
            <a:off x="3768215" y="180212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 flipH="1">
            <a:off x="3347864" y="3068959"/>
            <a:ext cx="42035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7187096" y="3068959"/>
            <a:ext cx="40924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빗면 20"/>
          <p:cNvSpPr/>
          <p:nvPr/>
        </p:nvSpPr>
        <p:spPr>
          <a:xfrm>
            <a:off x="3745407" y="306896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627784" y="544522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율법의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i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원래 의도를 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성취하신다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4321965" y="1327377"/>
            <a:ext cx="4392488" cy="3758652"/>
          </a:xfrm>
          <a:prstGeom prst="wedgeRoundRectCallout">
            <a:avLst>
              <a:gd name="adj1" fmla="val -34825"/>
              <a:gd name="adj2" fmla="val 63353"/>
              <a:gd name="adj3" fmla="val 16667"/>
            </a:avLst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내가 율법이나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선지자를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폐하러 온 줄로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생각하지 말라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폐하러 온 것이 아니라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완전하게 하려 함이라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 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5:17]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88054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모서리가 둥근 직사각형 20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행하는 믿음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선행으로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구원을 얻을 수 있다는 유혹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선행으로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957140" y="3330054"/>
            <a:ext cx="4118102" cy="3111689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5052676" y="3482454"/>
            <a:ext cx="3924436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선행은 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필요가 없다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41996" y="3603007"/>
            <a:ext cx="3101390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은혜로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흩어져 있는</a:t>
            </a:r>
            <a:r>
              <a:rPr lang="en-US" altLang="ko-KR" sz="2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400" dirty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24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유대 그리스도인들에게 믿음을 </a:t>
            </a:r>
            <a:endParaRPr lang="en-US" altLang="ko-KR" sz="24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삶의 방식으로 드러내라고 권면</a:t>
            </a:r>
            <a:r>
              <a:rPr lang="en-US" altLang="ko-KR" sz="24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4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왼쪽/오른쪽 화살표 34"/>
          <p:cNvSpPr/>
          <p:nvPr/>
        </p:nvSpPr>
        <p:spPr>
          <a:xfrm>
            <a:off x="3780430" y="2852381"/>
            <a:ext cx="1842448" cy="777922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WHY?</a:t>
            </a:r>
            <a:endParaRPr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673982" y="4399161"/>
            <a:ext cx="1245873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6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9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97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/>
      <p:bldP spid="35" grpId="0" animBg="1"/>
      <p:bldP spid="36" grpId="0"/>
      <p:bldP spid="3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믿는다면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그들로 너희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i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착한 행실 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을 보고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 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5:16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641996" y="3411935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시험을 대하는 태도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닮는 삶을 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 수 밖에 없다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657916" y="4192143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겸손하게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교훈받음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673836" y="4985999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어려운 사람을 도와줌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662460" y="5752559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형제들의 강건을 구함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906241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2" grpId="0" animBg="1"/>
      <p:bldP spid="2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인자가 세상에서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죄를 사하는 권능이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있는 줄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 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9:1-8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그분의 거룩한 행동은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구속의 메시지를 전달하는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또 다른 통로였다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805772" y="3247597"/>
            <a:ext cx="1624083" cy="1406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중풍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병자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6155141" y="2915500"/>
            <a:ext cx="1196968" cy="10355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몸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7058168" y="3496102"/>
            <a:ext cx="1196968" cy="10355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영혼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5245128" y="4818798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영향력 무효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261048" y="5639950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물리력 무효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77488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인생이 평탄할 때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어마어마한</a:t>
            </a: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시련의 파도가</a:t>
            </a: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몰려올 때 유효한가</a:t>
            </a:r>
            <a:r>
              <a:rPr lang="en-US" altLang="ko-KR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그러나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805773" y="3343702"/>
            <a:ext cx="4147158" cy="2992284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이런 시련 가운데서 굳게 서기가 얼마나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어려운지 잘 아는 사람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kern="0" dirty="0" err="1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야고보가</a:t>
            </a: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권면하듯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선행으로 믿음을 표현하는 것은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 어렵지 않다</a:t>
            </a: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60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로마제국의 박해 속에서</a:t>
            </a:r>
            <a:r>
              <a:rPr lang="en-US" altLang="ko-KR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그리스도가 죽음에서</a:t>
            </a: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사신 것만큼</a:t>
            </a: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확실한 생명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실체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단지 고전하는 이들에게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던지는 솜사탕 구명보트가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아니</a:t>
            </a:r>
            <a:r>
              <a:rPr lang="ko-KR" altLang="en-US" sz="2800" kern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4805773" y="3343702"/>
            <a:ext cx="4147158" cy="1044051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그리스도인의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이중 방어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4808045" y="4469641"/>
            <a:ext cx="4147158" cy="1985750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endParaRPr lang="en-US" altLang="ko-KR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능력과 약속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5270052" y="4691416"/>
            <a:ext cx="3223143" cy="805217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20000"/>
                <a:lumOff val="8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 공동체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23453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자기가 이겼다고</a:t>
            </a: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생각했겠지만</a:t>
            </a:r>
            <a:r>
              <a:rPr lang="en-US" altLang="ko-KR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원수는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예수님보다 더 부당한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고난을 받은 사람은 없다</a:t>
            </a: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805773" y="3343702"/>
            <a:ext cx="4147158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고난을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통해 구원을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이루시려는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계획에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일조했을 뿐</a:t>
            </a:r>
            <a:r>
              <a:rPr lang="en-US" altLang="ko-KR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!!!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29214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원수의 첩보원들이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440248" y="3343702"/>
            <a:ext cx="8173528" cy="3111689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9431" y="3496102"/>
            <a:ext cx="7762055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한번 더 쓰는 편지</a:t>
            </a: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 latinLnBrk="0">
              <a:defRPr/>
            </a:pPr>
            <a:r>
              <a:rPr lang="en-US" altLang="ko-KR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“</a:t>
            </a: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보배롭고 지극히 큰 약속</a:t>
            </a:r>
            <a:r>
              <a:rPr lang="en-US" altLang="ko-KR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”</a:t>
            </a: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을</a:t>
            </a:r>
            <a:endParaRPr lang="en-US" altLang="ko-KR" sz="32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굳게 붙잡으라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허위정보를 교묘하게 사용하여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성도들의 의지와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효력을 약화시키고 있을 때</a:t>
            </a: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99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원수의 첩보원들이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549431" y="3496102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파괴적인 이단들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허위정보를 교묘하게 사용하여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성도들의 의지와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효력을 약화시키고 있을 때</a:t>
            </a: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805772" y="3496102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 이야기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549430" y="4603846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성경진리의 왜곡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4785860" y="4609533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권위의 무시</a:t>
            </a:r>
            <a:r>
              <a:rPr lang="en-US" altLang="ko-KR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부인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549431" y="5771867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마음대로의 윤리</a:t>
            </a:r>
            <a:endParaRPr lang="ko-KR" altLang="en-US" sz="32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391980" y="5398829"/>
            <a:ext cx="4737532" cy="1459172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진리를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생각나고 일깨움</a:t>
            </a:r>
            <a:r>
              <a:rPr lang="en-US" altLang="ko-KR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27465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원수의 첩보원들이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허위정보를 교묘하게 사용하여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성도들의 의지와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효력을 약화시키고 있을 때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49431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목격담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805772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확실한 증언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49430" y="4603846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거룩한 진리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785860" y="4609533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영적성장의</a:t>
            </a: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더욱 힘씀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391980" y="5398829"/>
            <a:ext cx="4737532" cy="1459172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진리를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생각나고 일깨움</a:t>
            </a:r>
            <a:r>
              <a:rPr lang="en-US" altLang="ko-KR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502266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그리스도가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49431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목격담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말씀자체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육신으로 하나님의 진리를</a:t>
            </a:r>
            <a:endParaRPr lang="en-US" altLang="ko-KR" sz="2800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구현하신 유일하신 분</a:t>
            </a:r>
            <a:r>
              <a:rPr lang="en-US" altLang="ko-KR" sz="2800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4805772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확실한 증언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549430" y="4603846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거룩한 진리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785860" y="4609533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영적성장의</a:t>
            </a: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더욱 힘씀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4391980" y="5398829"/>
            <a:ext cx="4737532" cy="1459172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진리를</a:t>
            </a:r>
            <a:endParaRPr lang="en-US" altLang="ko-KR" sz="32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생각나고 일깨움</a:t>
            </a:r>
            <a:r>
              <a:rPr lang="en-US" altLang="ko-KR" sz="32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39" name="직선 화살표 연결선 38"/>
          <p:cNvCxnSpPr/>
          <p:nvPr/>
        </p:nvCxnSpPr>
        <p:spPr>
          <a:xfrm flipV="1">
            <a:off x="3362974" y="1764291"/>
            <a:ext cx="709168" cy="1731811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40" name="직선 화살표 연결선 39"/>
          <p:cNvCxnSpPr/>
          <p:nvPr/>
        </p:nvCxnSpPr>
        <p:spPr>
          <a:xfrm flipV="1">
            <a:off x="3515374" y="1764291"/>
            <a:ext cx="556768" cy="2839555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41" name="직선 화살표 연결선 40"/>
          <p:cNvCxnSpPr/>
          <p:nvPr/>
        </p:nvCxnSpPr>
        <p:spPr>
          <a:xfrm flipH="1" flipV="1">
            <a:off x="4072142" y="1764291"/>
            <a:ext cx="733630" cy="2991955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42" name="직선 화살표 연결선 41"/>
          <p:cNvCxnSpPr/>
          <p:nvPr/>
        </p:nvCxnSpPr>
        <p:spPr>
          <a:xfrm flipH="1" flipV="1">
            <a:off x="4072142" y="1764291"/>
            <a:ext cx="733630" cy="1731811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</p:spTree>
    <p:extLst>
      <p:ext uri="{BB962C8B-B14F-4D97-AF65-F5344CB8AC3E}">
        <p14:creationId xmlns:p14="http://schemas.microsoft.com/office/powerpoint/2010/main" val="29035660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종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714" y="1988840"/>
            <a:ext cx="4861248" cy="3630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1916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타원 5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타원 6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332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예수님이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인간이면서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동시에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신일 수 없다는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 진리들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13365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그런 거짓진리를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전파하는 이들에게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호의를 베풀지 마라</a:t>
            </a:r>
            <a:r>
              <a:rPr lang="en-US" altLang="ko-KR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84751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원리의 실례로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전파자를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돕는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가이오를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칭찬하고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반대자 </a:t>
            </a:r>
            <a:r>
              <a:rPr lang="ko-KR" altLang="en-US" sz="32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디오드레메를</a:t>
            </a:r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책망</a:t>
            </a:r>
            <a:endParaRPr lang="ko-KR" altLang="en-US" sz="32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29064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</a:t>
            </a:r>
            <a:r>
              <a:rPr lang="ko-KR" altLang="en-US" sz="3600" dirty="0" smtClean="0">
                <a:ln w="18415" cmpd="sng">
                  <a:solidFill>
                    <a:srgbClr val="003399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</a:t>
            </a:r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이기에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앞에서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003399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 대신 </a:t>
            </a:r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대가를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치르실 수 있다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76643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아는 것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=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아는 것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안에 있는 것 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= </a:t>
            </a:r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 안에 있는 것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79646">
                      <a:lumMod val="75000"/>
                    </a:srgbClr>
                  </a:solidFill>
                  <a:prstDash val="solid"/>
                </a:ln>
                <a:solidFill>
                  <a:srgbClr val="F79646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제자 </a:t>
            </a:r>
            <a:endParaRPr lang="en-US" altLang="ko-KR" sz="2800" dirty="0" smtClean="0">
              <a:ln w="18415" cmpd="sng">
                <a:solidFill>
                  <a:srgbClr val="F79646">
                    <a:lumMod val="75000"/>
                  </a:srgbClr>
                </a:solidFill>
                <a:prstDash val="solid"/>
              </a:ln>
              <a:solidFill>
                <a:srgbClr val="F79646">
                  <a:lumMod val="75000"/>
                </a:srgb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rgbClr val="F79646">
                      <a:lumMod val="75000"/>
                    </a:srgbClr>
                  </a:solidFill>
                  <a:prstDash val="solid"/>
                </a:ln>
                <a:solidFill>
                  <a:srgbClr val="F79646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= </a:t>
            </a:r>
            <a:r>
              <a:rPr lang="ko-KR" altLang="en-US" sz="2800" dirty="0" smtClean="0">
                <a:ln w="18415" cmpd="sng">
                  <a:solidFill>
                    <a:srgbClr val="F79646">
                      <a:lumMod val="75000"/>
                    </a:srgbClr>
                  </a:solidFill>
                  <a:prstDash val="solid"/>
                </a:ln>
                <a:solidFill>
                  <a:srgbClr val="F79646">
                    <a:lumMod val="75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행하는 것</a:t>
            </a:r>
            <a:endParaRPr lang="ko-KR" altLang="en-US" sz="2800" dirty="0">
              <a:ln w="18415" cmpd="sng">
                <a:solidFill>
                  <a:srgbClr val="F79646">
                    <a:lumMod val="75000"/>
                  </a:srgbClr>
                </a:solidFill>
                <a:prstDash val="solid"/>
              </a:ln>
              <a:solidFill>
                <a:srgbClr val="F79646">
                  <a:lumMod val="75000"/>
                </a:srgb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55227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아는 자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가이오와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같이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 형제 자매들 가운데서도 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보며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그렇지 않으면 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디오드레베와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같이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 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 교만을 허용하고 만다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36230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율법을 성취</a:t>
            </a:r>
            <a:r>
              <a:rPr lang="en-US" altLang="ko-KR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영적 유전자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검사기준은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구체적인 계명의 순종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90828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영적 </a:t>
            </a:r>
            <a:r>
              <a:rPr lang="ko-KR" altLang="en-US" sz="28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행상꾼들이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팔고 다니는 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독성의 치명적인 효과를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누룩으로 묘사하시고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 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16:6)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적극 경고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00933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디오드레베와</a:t>
            </a:r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같은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 교만의 인물들이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그리스도도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거절 했음을 명심하라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예수님에 대한 우리의 반응은</a:t>
            </a:r>
            <a:endParaRPr lang="en-US" altLang="ko-KR" sz="28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곧 진리에 대한 반응</a:t>
            </a:r>
            <a:r>
              <a:rPr lang="en-US" altLang="ko-KR" sz="28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62318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마가복음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714" y="1988840"/>
            <a:ext cx="4861248" cy="3630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636336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이렇게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방해하는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바이러스</a:t>
            </a:r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7" name="Picture 2" descr="C:\Users\USER\AppData\Local\Microsoft\Windows\Temporary Internet Files\Content.IE5\1VQUDR23\-13597144015Um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415" y="3475609"/>
            <a:ext cx="2090714" cy="1176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7"/>
          <p:cNvSpPr/>
          <p:nvPr/>
        </p:nvSpPr>
        <p:spPr>
          <a:xfrm>
            <a:off x="481192" y="5090615"/>
            <a:ext cx="8089602" cy="129653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은혜가 있으니 얼마든지 죄를 지어도 된다고</a:t>
            </a:r>
            <a:endParaRPr lang="en-US" altLang="ko-KR" sz="3200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생각하는 사람들은 조심하라</a:t>
            </a:r>
            <a:r>
              <a:rPr lang="en-US" altLang="ko-KR" sz="3200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328103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00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latinLnBrk="0">
              <a:defRPr/>
            </a:pPr>
            <a:r>
              <a:rPr lang="en-US" altLang="ko-KR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“</a:t>
            </a:r>
            <a:r>
              <a:rPr lang="ko-KR" altLang="en-US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자비로우신 하나님이 </a:t>
            </a:r>
            <a:endParaRPr lang="en-US" altLang="ko-KR" sz="28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atinLnBrk="0">
              <a:defRPr/>
            </a:pPr>
            <a:r>
              <a:rPr lang="en-US" altLang="ko-KR" sz="28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죄를 용서해 주셨기 </a:t>
            </a:r>
            <a:endParaRPr lang="en-US" altLang="ko-KR" sz="28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atinLnBrk="0">
              <a:defRPr/>
            </a:pPr>
            <a:r>
              <a:rPr lang="en-US" altLang="ko-KR" sz="28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때문에  죄를 지어도 </a:t>
            </a:r>
            <a:endParaRPr lang="en-US" altLang="ko-KR" sz="28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atinLnBrk="0">
              <a:defRPr/>
            </a:pPr>
            <a:r>
              <a:rPr lang="en-US" altLang="ko-KR" sz="28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얼마든지 벌을 면할 수</a:t>
            </a:r>
            <a:endParaRPr lang="en-US" altLang="ko-KR" sz="2800" kern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latinLnBrk="0">
              <a:defRPr/>
            </a:pPr>
            <a:r>
              <a:rPr lang="en-US" altLang="ko-KR" sz="28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있다</a:t>
            </a:r>
            <a:r>
              <a:rPr lang="en-US" altLang="ko-KR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.”</a:t>
            </a:r>
            <a:endParaRPr lang="ko-KR" altLang="en-US" sz="28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유다서</a:t>
            </a:r>
            <a:endParaRPr lang="ko-KR" altLang="en-US" sz="2800" b="1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0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이복동생</a:t>
            </a:r>
            <a:endParaRPr lang="ko-KR" altLang="en-US" sz="20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갈매기형 수장 29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치명적인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문제점</a:t>
            </a:r>
            <a:endParaRPr lang="ko-KR" altLang="en-US" sz="2800" b="1" kern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85655" y="2800071"/>
            <a:ext cx="2204803" cy="16763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2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 빠뜨렸다는 </a:t>
            </a:r>
            <a:endParaRPr lang="en-US" altLang="ko-KR" sz="32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</a:t>
            </a:r>
            <a:endParaRPr lang="ko-KR" altLang="en-US" sz="32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갈매기형 수장 32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바이러스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퇴</a:t>
            </a:r>
            <a:r>
              <a:rPr lang="ko-KR" altLang="en-US" sz="2800" b="1" kern="0" dirty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6600193" y="3361919"/>
            <a:ext cx="2204803" cy="1676399"/>
          </a:xfrm>
          <a:prstGeom prst="rect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en-US" altLang="ko-KR" sz="2800" b="1" kern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아버지 안에서</a:t>
            </a:r>
            <a:endParaRPr lang="en-US" altLang="ko-KR" sz="2800" b="1" kern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사랑을 얻고</a:t>
            </a:r>
            <a:endParaRPr lang="en-US" altLang="ko-KR" sz="28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</a:t>
            </a:r>
            <a:endParaRPr lang="en-US" altLang="ko-KR" sz="2800" b="1" kern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위하여</a:t>
            </a:r>
            <a:endParaRPr lang="en-US" altLang="ko-KR" sz="28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지키심</a:t>
            </a: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을 받은 </a:t>
            </a:r>
            <a:endParaRPr lang="en-US" altLang="ko-KR" sz="28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자들</a:t>
            </a:r>
            <a:r>
              <a:rPr lang="en-US" altLang="ko-KR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(1</a:t>
            </a: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r>
              <a:rPr lang="en-US" altLang="ko-KR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28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312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00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그분을 믿는 사람들에게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주시는 사랑의 돌봄과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보호를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목자의 이미지로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묘사하신다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유다서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</a:t>
            </a:r>
            <a:endParaRPr lang="en-US" altLang="ko-KR" sz="20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0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이복동생</a:t>
            </a:r>
            <a:endParaRPr lang="ko-KR" altLang="en-US" sz="20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치명적인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문제점</a:t>
            </a:r>
            <a:endParaRPr lang="ko-KR" altLang="en-US" sz="28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85655" y="2800071"/>
            <a:ext cx="2204803" cy="1676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 빠뜨렸다는 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</a:t>
            </a:r>
            <a:endParaRPr lang="ko-KR" altLang="en-US" sz="32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갈매기형 수장 22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바이러스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퇴</a:t>
            </a:r>
            <a:r>
              <a:rPr lang="ko-KR" altLang="en-US" sz="2800" b="1" kern="0" dirty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600193" y="3361919"/>
            <a:ext cx="2204803" cy="1676399"/>
          </a:xfrm>
          <a:prstGeom prst="rect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en-US" altLang="ko-KR" sz="2800" b="1" kern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아버지 안에서</a:t>
            </a:r>
            <a:endParaRPr lang="en-US" altLang="ko-KR" sz="2800" b="1" kern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사랑을 얻고</a:t>
            </a:r>
            <a:endParaRPr lang="en-US" altLang="ko-KR" sz="28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</a:t>
            </a:r>
            <a:endParaRPr lang="en-US" altLang="ko-KR" sz="2800" b="1" kern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위하여</a:t>
            </a:r>
            <a:endParaRPr lang="en-US" altLang="ko-KR" sz="28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지키심</a:t>
            </a: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을 받은 </a:t>
            </a:r>
            <a:endParaRPr lang="en-US" altLang="ko-KR" sz="2800" b="1" kern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자들</a:t>
            </a:r>
            <a:r>
              <a:rPr lang="en-US" altLang="ko-KR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(1</a:t>
            </a:r>
            <a:r>
              <a:rPr lang="ko-KR" altLang="en-US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r>
              <a:rPr lang="en-US" altLang="ko-KR" sz="28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endParaRPr lang="ko-KR" altLang="en-US" sz="28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81211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최후의 승리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범죄자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식민지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밧모섬에</a:t>
            </a:r>
            <a:r>
              <a:rPr lang="ko-KR" altLang="en-US" sz="2800" b="1" dirty="0" err="1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28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C0504D"/>
                  </a:solidFill>
                  <a:prstDash val="solid"/>
                </a:ln>
                <a:solidFill>
                  <a:srgbClr val="C0504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최종승리</a:t>
            </a:r>
            <a:r>
              <a:rPr lang="ko-KR" altLang="en-US" sz="2800" b="1" dirty="0">
                <a:ln w="18415" cmpd="sng">
                  <a:solidFill>
                    <a:srgbClr val="C0504D"/>
                  </a:solidFill>
                  <a:prstDash val="solid"/>
                </a:ln>
                <a:solidFill>
                  <a:srgbClr val="C0504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5653" y="2881951"/>
            <a:ext cx="210190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악이 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이기는 것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처럼</a:t>
            </a:r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보여도 하나님이 여전히 통치하신다</a:t>
            </a:r>
            <a:endParaRPr lang="ko-KR" altLang="en-US" sz="32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91869" y="2881950"/>
            <a:ext cx="240498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어린 양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그리스도와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믿는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사람들의 몫</a:t>
            </a:r>
            <a:endParaRPr lang="ko-KR" altLang="en-US" sz="32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012616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고도의 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상징언어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범죄자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식민지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밧모섬에</a:t>
            </a:r>
            <a:r>
              <a:rPr lang="ko-KR" altLang="en-US" sz="2800" b="1" dirty="0" err="1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28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C0504D"/>
                  </a:solidFill>
                  <a:prstDash val="solid"/>
                </a:ln>
                <a:solidFill>
                  <a:srgbClr val="C0504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최종승리</a:t>
            </a:r>
            <a:r>
              <a:rPr lang="ko-KR" altLang="en-US" sz="2800" b="1" dirty="0">
                <a:ln w="18415" cmpd="sng">
                  <a:solidFill>
                    <a:srgbClr val="C0504D"/>
                  </a:solidFill>
                  <a:prstDash val="solid"/>
                </a:ln>
                <a:solidFill>
                  <a:srgbClr val="C0504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5653" y="2881951"/>
            <a:ext cx="210190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악이 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이기는 것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err="1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처럼</a:t>
            </a:r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보여도 하나님이 여전히 통치하신다</a:t>
            </a:r>
            <a:endParaRPr lang="ko-KR" altLang="en-US" sz="32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91869" y="2881950"/>
            <a:ext cx="240498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어린 양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그리스도와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믿는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</a:t>
            </a:r>
            <a:endParaRPr lang="en-US" altLang="ko-KR" sz="3200" b="1" dirty="0" smtClean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사람들의 몫</a:t>
            </a:r>
            <a:endParaRPr lang="ko-KR" altLang="en-US" sz="3200" b="1" dirty="0">
              <a:ln w="18415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15490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고도의 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상징언어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갈매기형 수장 27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50125" y="1596793"/>
            <a:ext cx="1937982" cy="297521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그분과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백성에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반대하는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것을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파괴하실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것이다</a:t>
            </a:r>
            <a:endParaRPr lang="ko-KR" altLang="en-US" sz="2800" b="1" kern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갈매기형 수장 29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058872" y="1312456"/>
            <a:ext cx="1937982" cy="467890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그리스도와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그분을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믿는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사람을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위해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완벽한 승리를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가져오실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것이다</a:t>
            </a:r>
            <a:endParaRPr lang="ko-KR" altLang="en-US" sz="2800" b="1" kern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69539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에덴동산에서쫓겨남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갈매기형 수장 16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50125" y="1435279"/>
            <a:ext cx="1937982" cy="24952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이상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방해하는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죄가 없기에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친밀한 교제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en-US" altLang="ko-KR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(21:3,22:4)</a:t>
            </a:r>
            <a:endParaRPr lang="ko-KR" altLang="en-US" sz="2800" b="1" kern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갈매기형 수장 18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사망이나 애통이나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곡하는 것이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없음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en-US" altLang="ko-KR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(21:4)</a:t>
            </a:r>
            <a:endParaRPr lang="ko-KR" altLang="en-US" sz="2800" b="1" kern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38736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이미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갈매기형 수장 2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50125" y="1435278"/>
            <a:ext cx="1937982" cy="361439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우리는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여전히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결과에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슬퍼하지만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소망없는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사람들처럼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슬퍼하지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않는</a:t>
            </a:r>
            <a:r>
              <a:rPr lang="ko-KR" altLang="en-US" sz="2800" b="1" kern="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</a:p>
        </p:txBody>
      </p:sp>
      <p:sp>
        <p:nvSpPr>
          <p:cNvPr id="25" name="갈매기형 수장 2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믿음을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죽기까지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지키며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인내해야 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한다</a:t>
            </a:r>
            <a:endParaRPr lang="ko-KR" altLang="en-US" sz="2800" b="1" kern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5420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주님의 재림을 간절히 기다리는가</a:t>
            </a:r>
            <a:r>
              <a:rPr lang="en-US" altLang="ko-KR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atinLnBrk="0">
              <a:defRPr/>
            </a:pPr>
            <a:r>
              <a:rPr lang="ko-KR" altLang="en-US" sz="3200" b="1" kern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kern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갈매기형 수장 2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50125" y="1435278"/>
            <a:ext cx="1937982" cy="361439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우리는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여전히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결과에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슬퍼하지만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소망없는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사람들처럼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슬퍼하지</a:t>
            </a:r>
            <a:endParaRPr lang="en-US" altLang="ko-KR" sz="2800" b="1" kern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않는</a:t>
            </a:r>
            <a:r>
              <a:rPr lang="ko-KR" altLang="en-US" sz="2800" b="1" kern="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</a:p>
        </p:txBody>
      </p:sp>
      <p:sp>
        <p:nvSpPr>
          <p:cNvPr id="25" name="갈매기형 수장 2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 latinLnBrk="0">
              <a:defRPr/>
            </a:pPr>
            <a:endParaRPr lang="ko-KR" alt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믿음을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죽기까지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지키며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인내해야 </a:t>
            </a:r>
            <a:endParaRPr lang="en-US" altLang="ko-KR" sz="2800" b="1" kern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 latinLnBrk="0">
              <a:defRPr/>
            </a:pPr>
            <a:r>
              <a:rPr lang="ko-KR" altLang="en-US" sz="2800" b="1" kern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한다</a:t>
            </a:r>
            <a:endParaRPr lang="ko-KR" altLang="en-US" sz="2800" b="1" kern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793899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98030" cy="612068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755576" y="1052736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가장 혁신적이고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풍성한 삶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36336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2027</Words>
  <Application>Microsoft Office PowerPoint</Application>
  <PresentationFormat>화면 슬라이드 쇼(4:3)</PresentationFormat>
  <Paragraphs>985</Paragraphs>
  <Slides>88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88</vt:i4>
      </vt:variant>
    </vt:vector>
  </HeadingPairs>
  <TitlesOfParts>
    <vt:vector size="8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34</cp:revision>
  <dcterms:created xsi:type="dcterms:W3CDTF">2015-11-03T06:25:22Z</dcterms:created>
  <dcterms:modified xsi:type="dcterms:W3CDTF">2015-11-05T00:13:58Z</dcterms:modified>
</cp:coreProperties>
</file>