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93" r:id="rId2"/>
    <p:sldId id="294" r:id="rId3"/>
    <p:sldId id="257" r:id="rId4"/>
    <p:sldId id="258" r:id="rId5"/>
    <p:sldId id="259" r:id="rId6"/>
    <p:sldId id="260" r:id="rId7"/>
    <p:sldId id="261" r:id="rId8"/>
    <p:sldId id="262" r:id="rId9"/>
    <p:sldId id="295" r:id="rId10"/>
    <p:sldId id="263" r:id="rId11"/>
    <p:sldId id="264" r:id="rId12"/>
    <p:sldId id="265" r:id="rId13"/>
    <p:sldId id="266" r:id="rId14"/>
    <p:sldId id="29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  <a:srgbClr val="FF0066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E88CF5-B889-43DA-91BE-99DB8442D681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170781-C109-4CF5-8879-0014D246DD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4610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465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796482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166613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8705635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3157854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7990779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8076295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0850404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3381685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5620065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1688385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9096975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939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타원 49"/>
          <p:cNvSpPr/>
          <p:nvPr/>
        </p:nvSpPr>
        <p:spPr>
          <a:xfrm>
            <a:off x="755576" y="908720"/>
            <a:ext cx="1584176" cy="1512168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타원 50"/>
          <p:cNvSpPr/>
          <p:nvPr/>
        </p:nvSpPr>
        <p:spPr>
          <a:xfrm>
            <a:off x="2411760" y="836712"/>
            <a:ext cx="1944216" cy="1800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타원 51"/>
          <p:cNvSpPr/>
          <p:nvPr/>
        </p:nvSpPr>
        <p:spPr>
          <a:xfrm>
            <a:off x="827584" y="1052736"/>
            <a:ext cx="1359309" cy="128162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요엘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53" name="타원 52"/>
          <p:cNvSpPr/>
          <p:nvPr/>
        </p:nvSpPr>
        <p:spPr>
          <a:xfrm>
            <a:off x="2564159" y="980727"/>
            <a:ext cx="1668242" cy="152574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오바댜</a:t>
            </a:r>
            <a:endParaRPr lang="ko-KR" altLang="en-US" sz="24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54" name="타원 53"/>
          <p:cNvSpPr/>
          <p:nvPr/>
        </p:nvSpPr>
        <p:spPr>
          <a:xfrm>
            <a:off x="251520" y="2204864"/>
            <a:ext cx="1584176" cy="1512168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타원 54"/>
          <p:cNvSpPr/>
          <p:nvPr/>
        </p:nvSpPr>
        <p:spPr>
          <a:xfrm>
            <a:off x="1907704" y="2132856"/>
            <a:ext cx="1944216" cy="1800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타원 55"/>
          <p:cNvSpPr/>
          <p:nvPr/>
        </p:nvSpPr>
        <p:spPr>
          <a:xfrm>
            <a:off x="404379" y="2276872"/>
            <a:ext cx="1359309" cy="128162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요나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57" name="타원 56"/>
          <p:cNvSpPr/>
          <p:nvPr/>
        </p:nvSpPr>
        <p:spPr>
          <a:xfrm>
            <a:off x="1979712" y="2276871"/>
            <a:ext cx="1668242" cy="152574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호세아</a:t>
            </a:r>
            <a:endParaRPr lang="en-US" altLang="ko-KR" sz="24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아모</a:t>
            </a:r>
            <a:r>
              <a:rPr lang="ko-KR" altLang="en-US" sz="24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스</a:t>
            </a:r>
            <a:endParaRPr lang="ko-KR" altLang="en-US" sz="24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58" name="타원 57"/>
          <p:cNvSpPr/>
          <p:nvPr/>
        </p:nvSpPr>
        <p:spPr>
          <a:xfrm>
            <a:off x="539552" y="3645024"/>
            <a:ext cx="1584176" cy="1512168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" name="타원 58"/>
          <p:cNvSpPr/>
          <p:nvPr/>
        </p:nvSpPr>
        <p:spPr>
          <a:xfrm>
            <a:off x="2195736" y="3645024"/>
            <a:ext cx="1944216" cy="1800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" name="타원 59"/>
          <p:cNvSpPr/>
          <p:nvPr/>
        </p:nvSpPr>
        <p:spPr>
          <a:xfrm>
            <a:off x="611560" y="3789040"/>
            <a:ext cx="1359309" cy="128162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미가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나</a:t>
            </a:r>
            <a:r>
              <a:rPr lang="ko-KR" altLang="en-US" sz="28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훔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61" name="타원 60"/>
          <p:cNvSpPr/>
          <p:nvPr/>
        </p:nvSpPr>
        <p:spPr>
          <a:xfrm>
            <a:off x="2348135" y="3789039"/>
            <a:ext cx="1668242" cy="152574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스바냐</a:t>
            </a:r>
            <a:endParaRPr lang="en-US" altLang="ko-KR" sz="24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하박</a:t>
            </a:r>
            <a:r>
              <a:rPr lang="ko-KR" altLang="en-US" sz="24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국</a:t>
            </a:r>
            <a:endParaRPr lang="ko-KR" altLang="en-US" sz="24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62" name="타원 61"/>
          <p:cNvSpPr/>
          <p:nvPr/>
        </p:nvSpPr>
        <p:spPr>
          <a:xfrm>
            <a:off x="539552" y="5013176"/>
            <a:ext cx="1944216" cy="1800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" name="타원 62"/>
          <p:cNvSpPr/>
          <p:nvPr/>
        </p:nvSpPr>
        <p:spPr>
          <a:xfrm>
            <a:off x="691951" y="5157191"/>
            <a:ext cx="1668242" cy="152574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학개</a:t>
            </a:r>
            <a:endParaRPr lang="en-US" altLang="ko-KR" sz="24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스가</a:t>
            </a:r>
            <a:r>
              <a:rPr lang="ko-KR" altLang="en-US" sz="24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랴</a:t>
            </a:r>
            <a:endParaRPr lang="ko-KR" altLang="en-US" sz="24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64" name="타원 63"/>
          <p:cNvSpPr/>
          <p:nvPr/>
        </p:nvSpPr>
        <p:spPr>
          <a:xfrm>
            <a:off x="2483768" y="5229200"/>
            <a:ext cx="1872208" cy="1512168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" name="타원 64"/>
          <p:cNvSpPr/>
          <p:nvPr/>
        </p:nvSpPr>
        <p:spPr>
          <a:xfrm>
            <a:off x="2555775" y="5301208"/>
            <a:ext cx="1676625" cy="136815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말라기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6" name="모서리가 둥근 직사각형 25"/>
          <p:cNvSpPr/>
          <p:nvPr/>
        </p:nvSpPr>
        <p:spPr>
          <a:xfrm>
            <a:off x="4841469" y="3032956"/>
            <a:ext cx="3456384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7" name="순서도: 수행의 시작/종료 26"/>
          <p:cNvSpPr/>
          <p:nvPr/>
        </p:nvSpPr>
        <p:spPr>
          <a:xfrm>
            <a:off x="5345525" y="3275983"/>
            <a:ext cx="2448272" cy="1098122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소</a:t>
            </a:r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서신서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4788024" y="1844824"/>
            <a:ext cx="374441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00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5</a:t>
            </a:r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강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048540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타원 11"/>
          <p:cNvSpPr/>
          <p:nvPr/>
        </p:nvSpPr>
        <p:spPr>
          <a:xfrm>
            <a:off x="755576" y="1052736"/>
            <a:ext cx="2088232" cy="1944216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464400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907976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호세아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4796408" y="1196752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아모스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467544" y="2996952"/>
            <a:ext cx="4032448" cy="2232248"/>
          </a:xfrm>
          <a:prstGeom prst="rect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7" name="모서리가 둥근 직사각형 16"/>
          <p:cNvSpPr/>
          <p:nvPr/>
        </p:nvSpPr>
        <p:spPr>
          <a:xfrm>
            <a:off x="611560" y="3140968"/>
            <a:ext cx="3744416" cy="194421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신실한 신부가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원하는 모습이 되도록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 가운데 일하신다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4644008" y="2996952"/>
            <a:ext cx="4032448" cy="22322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4788024" y="3140968"/>
            <a:ext cx="3744416" cy="194421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예수님의 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말씀과 행동과 감정이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드러내는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자비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,</a:t>
            </a:r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정</a:t>
            </a:r>
            <a:r>
              <a:rPr lang="ko-KR" altLang="en-US" sz="2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의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467544" y="5445224"/>
            <a:ext cx="8208912" cy="115212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 렌즈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41733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타원 10"/>
          <p:cNvSpPr/>
          <p:nvPr/>
        </p:nvSpPr>
        <p:spPr>
          <a:xfrm>
            <a:off x="755576" y="1052736"/>
            <a:ext cx="2088232" cy="1944216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464400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907976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호세아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4796408" y="1196752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아모스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467544" y="2996952"/>
            <a:ext cx="4032448" cy="2232248"/>
          </a:xfrm>
          <a:prstGeom prst="rect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5" name="모서리가 둥근 직사각형 24"/>
          <p:cNvSpPr/>
          <p:nvPr/>
        </p:nvSpPr>
        <p:spPr>
          <a:xfrm>
            <a:off x="611560" y="3140968"/>
            <a:ext cx="3744416" cy="194421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예수님의 신실하심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덕분에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교회를 신실한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신부가 된다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4644008" y="2996952"/>
            <a:ext cx="4032448" cy="22322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4788024" y="3140968"/>
            <a:ext cx="3744416" cy="194421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그리스도를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닮으라고 </a:t>
            </a:r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부름받은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교회로서 긍휼과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자비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, </a:t>
            </a:r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정의를 전달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467544" y="5445224"/>
            <a:ext cx="8208912" cy="115212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오늘날 우리에게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21652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타원 11"/>
          <p:cNvSpPr/>
          <p:nvPr/>
        </p:nvSpPr>
        <p:spPr>
          <a:xfrm>
            <a:off x="755576" y="1052736"/>
            <a:ext cx="2088232" cy="1944216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464400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907976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호세아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4796408" y="1196752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아모스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467544" y="2996952"/>
            <a:ext cx="4032448" cy="2232248"/>
          </a:xfrm>
          <a:prstGeom prst="rect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7" name="모서리가 둥근 직사각형 16"/>
          <p:cNvSpPr/>
          <p:nvPr/>
        </p:nvSpPr>
        <p:spPr>
          <a:xfrm>
            <a:off x="611560" y="3140968"/>
            <a:ext cx="3744416" cy="194421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당신은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하나님과의 관계에서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얼마나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꾸준한가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18" name="직사각형 17"/>
          <p:cNvSpPr/>
          <p:nvPr/>
        </p:nvSpPr>
        <p:spPr>
          <a:xfrm>
            <a:off x="4644008" y="2996952"/>
            <a:ext cx="4032448" cy="22322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4788024" y="3140968"/>
            <a:ext cx="3744416" cy="194421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당신의 삶의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방식으로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성품을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잘못 전한 일이 있는가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20" name="모서리가 둥근 직사각형 19"/>
          <p:cNvSpPr/>
          <p:nvPr/>
        </p:nvSpPr>
        <p:spPr>
          <a:xfrm>
            <a:off x="467544" y="5445224"/>
            <a:ext cx="8208912" cy="115212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02563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타원 10"/>
          <p:cNvSpPr/>
          <p:nvPr/>
        </p:nvSpPr>
        <p:spPr>
          <a:xfrm>
            <a:off x="755576" y="1052736"/>
            <a:ext cx="2088232" cy="194421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4644008" y="1052736"/>
            <a:ext cx="2088232" cy="194421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907976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호세아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4796408" y="1196752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아모스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467544" y="2996952"/>
            <a:ext cx="4032448" cy="22322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5" name="모서리가 둥근 직사각형 24"/>
          <p:cNvSpPr/>
          <p:nvPr/>
        </p:nvSpPr>
        <p:spPr>
          <a:xfrm>
            <a:off x="611560" y="3140968"/>
            <a:ext cx="3744416" cy="194421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당신은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하나님과의 관계에서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얼마나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꾸준한가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26" name="직사각형 25"/>
          <p:cNvSpPr/>
          <p:nvPr/>
        </p:nvSpPr>
        <p:spPr>
          <a:xfrm>
            <a:off x="4644008" y="2996952"/>
            <a:ext cx="4032448" cy="22322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4788024" y="3140968"/>
            <a:ext cx="3744416" cy="194421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당신의 삶의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방식으로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성품을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잘못 전한 일이 있는가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28" name="모서리가 둥근 직사각형 27"/>
          <p:cNvSpPr/>
          <p:nvPr/>
        </p:nvSpPr>
        <p:spPr>
          <a:xfrm>
            <a:off x="467544" y="5445224"/>
            <a:ext cx="8208912" cy="115212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그리고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86007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타원 10"/>
          <p:cNvSpPr/>
          <p:nvPr/>
        </p:nvSpPr>
        <p:spPr>
          <a:xfrm>
            <a:off x="755576" y="1052736"/>
            <a:ext cx="2088232" cy="194421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4644008" y="1052736"/>
            <a:ext cx="2088232" cy="194421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907976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호세아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4796408" y="1196752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아모스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467544" y="2996952"/>
            <a:ext cx="4032448" cy="22322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5" name="모서리가 둥근 직사각형 24"/>
          <p:cNvSpPr/>
          <p:nvPr/>
        </p:nvSpPr>
        <p:spPr>
          <a:xfrm>
            <a:off x="611560" y="3140968"/>
            <a:ext cx="3744416" cy="194421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당신은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하나님과의 관계에서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얼마나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꾸준한가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26" name="직사각형 25"/>
          <p:cNvSpPr/>
          <p:nvPr/>
        </p:nvSpPr>
        <p:spPr>
          <a:xfrm>
            <a:off x="4644008" y="2996952"/>
            <a:ext cx="4032448" cy="22322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4788024" y="3140968"/>
            <a:ext cx="3744416" cy="194421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당신의 삶의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방식으로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성품을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잘못 전한 일이 있는가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28" name="모서리가 둥근 직사각형 27"/>
          <p:cNvSpPr/>
          <p:nvPr/>
        </p:nvSpPr>
        <p:spPr>
          <a:xfrm>
            <a:off x="467544" y="5445224"/>
            <a:ext cx="8208912" cy="115212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확장된 긍휼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141295" y="5296963"/>
            <a:ext cx="1368152" cy="1412776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요나</a:t>
            </a:r>
            <a:endParaRPr lang="ko-KR" altLang="en-US" sz="32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46566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타원 10"/>
          <p:cNvSpPr/>
          <p:nvPr/>
        </p:nvSpPr>
        <p:spPr>
          <a:xfrm>
            <a:off x="755576" y="1052736"/>
            <a:ext cx="2088232" cy="194421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4644008" y="1052736"/>
            <a:ext cx="2088232" cy="194421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907976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호세아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4796408" y="1196752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아모스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467544" y="2996952"/>
            <a:ext cx="4032448" cy="22322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5" name="모서리가 둥근 직사각형 24"/>
          <p:cNvSpPr/>
          <p:nvPr/>
        </p:nvSpPr>
        <p:spPr>
          <a:xfrm>
            <a:off x="611560" y="3140968"/>
            <a:ext cx="3744416" cy="194421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당신은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하나님과의 관계에서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얼마나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꾸준한가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26" name="직사각형 25"/>
          <p:cNvSpPr/>
          <p:nvPr/>
        </p:nvSpPr>
        <p:spPr>
          <a:xfrm>
            <a:off x="4644008" y="2996952"/>
            <a:ext cx="4032448" cy="22322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4788024" y="3140968"/>
            <a:ext cx="3744416" cy="194421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당신의 삶의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방식으로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성품을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잘못 전한 일이 있는가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28" name="모서리가 둥근 직사각형 27"/>
          <p:cNvSpPr/>
          <p:nvPr/>
        </p:nvSpPr>
        <p:spPr>
          <a:xfrm>
            <a:off x="467544" y="5445224"/>
            <a:ext cx="8208912" cy="115212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회개하는 </a:t>
            </a:r>
            <a:r>
              <a:rPr lang="ko-KR" altLang="en-US" sz="32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니느웨와</a:t>
            </a:r>
            <a:endParaRPr lang="en-US" altLang="ko-KR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긍휼</a:t>
            </a:r>
          </a:p>
        </p:txBody>
      </p:sp>
      <p:sp>
        <p:nvSpPr>
          <p:cNvPr id="29" name="타원 28"/>
          <p:cNvSpPr/>
          <p:nvPr/>
        </p:nvSpPr>
        <p:spPr>
          <a:xfrm>
            <a:off x="141295" y="5296963"/>
            <a:ext cx="1368152" cy="1412776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요나</a:t>
            </a:r>
            <a:endParaRPr lang="ko-KR" altLang="en-US" sz="32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92170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타원 10"/>
          <p:cNvSpPr/>
          <p:nvPr/>
        </p:nvSpPr>
        <p:spPr>
          <a:xfrm>
            <a:off x="755576" y="1052736"/>
            <a:ext cx="2088232" cy="194421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4644008" y="1052736"/>
            <a:ext cx="2088232" cy="194421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907976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호세아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4796408" y="1196752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아모스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467544" y="2996952"/>
            <a:ext cx="4032448" cy="22322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5" name="모서리가 둥근 직사각형 24"/>
          <p:cNvSpPr/>
          <p:nvPr/>
        </p:nvSpPr>
        <p:spPr>
          <a:xfrm>
            <a:off x="611560" y="3140968"/>
            <a:ext cx="3744416" cy="194421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당신은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하나님과의 관계에서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얼마나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꾸준한가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26" name="직사각형 25"/>
          <p:cNvSpPr/>
          <p:nvPr/>
        </p:nvSpPr>
        <p:spPr>
          <a:xfrm>
            <a:off x="4644008" y="2996952"/>
            <a:ext cx="4032448" cy="22322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4788024" y="3140968"/>
            <a:ext cx="3744416" cy="194421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당신의 삶의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방식으로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성품을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잘못 전한 일이 있는가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28" name="모서리가 둥근 직사각형 27"/>
          <p:cNvSpPr/>
          <p:nvPr/>
        </p:nvSpPr>
        <p:spPr>
          <a:xfrm>
            <a:off x="467544" y="5445224"/>
            <a:ext cx="8208912" cy="115212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그 아들을 </a:t>
            </a:r>
            <a:r>
              <a:rPr lang="ko-KR" altLang="en-US" sz="32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차별없이</a:t>
            </a:r>
            <a:r>
              <a:rPr lang="ko-KR" altLang="en-US" sz="32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endParaRPr lang="en-US" altLang="ko-KR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     모든 민족에게 긍휼의 도구로 삼으신다</a:t>
            </a:r>
          </a:p>
        </p:txBody>
      </p:sp>
      <p:sp>
        <p:nvSpPr>
          <p:cNvPr id="29" name="타원 28"/>
          <p:cNvSpPr/>
          <p:nvPr/>
        </p:nvSpPr>
        <p:spPr>
          <a:xfrm>
            <a:off x="141295" y="5296963"/>
            <a:ext cx="1368152" cy="1412776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요나</a:t>
            </a:r>
            <a:endParaRPr lang="ko-KR" altLang="en-US" sz="32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29924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타원 10"/>
          <p:cNvSpPr/>
          <p:nvPr/>
        </p:nvSpPr>
        <p:spPr>
          <a:xfrm>
            <a:off x="755576" y="1052736"/>
            <a:ext cx="2088232" cy="194421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4644008" y="1052736"/>
            <a:ext cx="2088232" cy="194421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907976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호세아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4796408" y="1196752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아모스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467544" y="2996952"/>
            <a:ext cx="4032448" cy="22322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5" name="모서리가 둥근 직사각형 24"/>
          <p:cNvSpPr/>
          <p:nvPr/>
        </p:nvSpPr>
        <p:spPr>
          <a:xfrm>
            <a:off x="611560" y="3140968"/>
            <a:ext cx="3744416" cy="194421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당신은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하나님과의 관계에서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얼마나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꾸준한가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26" name="직사각형 25"/>
          <p:cNvSpPr/>
          <p:nvPr/>
        </p:nvSpPr>
        <p:spPr>
          <a:xfrm>
            <a:off x="4644008" y="2996952"/>
            <a:ext cx="4032448" cy="22322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4788024" y="3140968"/>
            <a:ext cx="3744416" cy="194421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당신의 삶의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방식으로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성품을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잘못 전한 일이 있는가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28" name="모서리가 둥근 직사각형 27"/>
          <p:cNvSpPr/>
          <p:nvPr/>
        </p:nvSpPr>
        <p:spPr>
          <a:xfrm>
            <a:off x="467544" y="5445224"/>
            <a:ext cx="8208912" cy="115212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복음을 전파하지 않는다면 우리도 </a:t>
            </a:r>
            <a:endParaRPr lang="en-US" altLang="ko-KR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죄인 중 하나였다는 것을 망각하는 것</a:t>
            </a:r>
          </a:p>
        </p:txBody>
      </p:sp>
      <p:sp>
        <p:nvSpPr>
          <p:cNvPr id="29" name="타원 28"/>
          <p:cNvSpPr/>
          <p:nvPr/>
        </p:nvSpPr>
        <p:spPr>
          <a:xfrm>
            <a:off x="141295" y="5296963"/>
            <a:ext cx="1368152" cy="1412776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요나</a:t>
            </a:r>
            <a:endParaRPr lang="ko-KR" altLang="en-US" sz="32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08675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2123728" y="2492896"/>
            <a:ext cx="5184576" cy="2736304"/>
          </a:xfrm>
          <a:prstGeom prst="rect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2283174" y="2655495"/>
            <a:ext cx="4814250" cy="238323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북 이스라엘 멸망을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전후하</a:t>
            </a:r>
            <a:r>
              <a:rPr lang="ko-KR" altLang="en-US" sz="36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여</a:t>
            </a:r>
          </a:p>
        </p:txBody>
      </p:sp>
      <p:sp>
        <p:nvSpPr>
          <p:cNvPr id="14" name="타원 13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6660232" y="980728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475928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미가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6812632" y="1124744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나훔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323528" y="4797152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475928" y="4941168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하박국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6732240" y="46531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0" name="타원 29"/>
          <p:cNvSpPr/>
          <p:nvPr/>
        </p:nvSpPr>
        <p:spPr>
          <a:xfrm>
            <a:off x="6884640" y="4797152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스바냐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42710306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3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2123728" y="2492896"/>
            <a:ext cx="5184576" cy="2736304"/>
          </a:xfrm>
          <a:prstGeom prst="rect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2283174" y="2655495"/>
            <a:ext cx="4814250" cy="238323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자기 배 불리기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탐욕에 눈먼 기회주의자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권력의 남용과 부정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6660232" y="980728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475928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미가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6" name="타원 25"/>
          <p:cNvSpPr/>
          <p:nvPr/>
        </p:nvSpPr>
        <p:spPr>
          <a:xfrm>
            <a:off x="6812632" y="1124744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나훔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7" name="타원 26"/>
          <p:cNvSpPr/>
          <p:nvPr/>
        </p:nvSpPr>
        <p:spPr>
          <a:xfrm>
            <a:off x="323528" y="4797152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8" name="타원 27"/>
          <p:cNvSpPr/>
          <p:nvPr/>
        </p:nvSpPr>
        <p:spPr>
          <a:xfrm>
            <a:off x="475928" y="4941168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하박국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6732240" y="46531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1" name="타원 30"/>
          <p:cNvSpPr/>
          <p:nvPr/>
        </p:nvSpPr>
        <p:spPr>
          <a:xfrm>
            <a:off x="6884640" y="4797152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스바냐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98541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타원 49"/>
          <p:cNvSpPr/>
          <p:nvPr/>
        </p:nvSpPr>
        <p:spPr>
          <a:xfrm>
            <a:off x="755576" y="908720"/>
            <a:ext cx="1584176" cy="1512168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타원 50"/>
          <p:cNvSpPr/>
          <p:nvPr/>
        </p:nvSpPr>
        <p:spPr>
          <a:xfrm>
            <a:off x="2411760" y="836712"/>
            <a:ext cx="1944216" cy="1800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타원 51"/>
          <p:cNvSpPr/>
          <p:nvPr/>
        </p:nvSpPr>
        <p:spPr>
          <a:xfrm>
            <a:off x="827584" y="1052736"/>
            <a:ext cx="1359309" cy="128162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요엘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53" name="타원 52"/>
          <p:cNvSpPr/>
          <p:nvPr/>
        </p:nvSpPr>
        <p:spPr>
          <a:xfrm>
            <a:off x="2564159" y="980727"/>
            <a:ext cx="1668242" cy="152574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오바댜</a:t>
            </a:r>
            <a:endParaRPr lang="ko-KR" altLang="en-US" sz="24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54" name="타원 53"/>
          <p:cNvSpPr/>
          <p:nvPr/>
        </p:nvSpPr>
        <p:spPr>
          <a:xfrm>
            <a:off x="251520" y="2204864"/>
            <a:ext cx="1584176" cy="1512168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타원 54"/>
          <p:cNvSpPr/>
          <p:nvPr/>
        </p:nvSpPr>
        <p:spPr>
          <a:xfrm>
            <a:off x="1907704" y="2132856"/>
            <a:ext cx="1944216" cy="1800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타원 55"/>
          <p:cNvSpPr/>
          <p:nvPr/>
        </p:nvSpPr>
        <p:spPr>
          <a:xfrm>
            <a:off x="404379" y="2276872"/>
            <a:ext cx="1359309" cy="128162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요나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57" name="타원 56"/>
          <p:cNvSpPr/>
          <p:nvPr/>
        </p:nvSpPr>
        <p:spPr>
          <a:xfrm>
            <a:off x="1979712" y="2276871"/>
            <a:ext cx="1668242" cy="152574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호세아</a:t>
            </a:r>
            <a:endParaRPr lang="en-US" altLang="ko-KR" sz="24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아모</a:t>
            </a:r>
            <a:r>
              <a:rPr lang="ko-KR" altLang="en-US" sz="24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스</a:t>
            </a:r>
            <a:endParaRPr lang="ko-KR" altLang="en-US" sz="24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58" name="타원 57"/>
          <p:cNvSpPr/>
          <p:nvPr/>
        </p:nvSpPr>
        <p:spPr>
          <a:xfrm>
            <a:off x="539552" y="3645024"/>
            <a:ext cx="1584176" cy="1512168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" name="타원 58"/>
          <p:cNvSpPr/>
          <p:nvPr/>
        </p:nvSpPr>
        <p:spPr>
          <a:xfrm>
            <a:off x="2195736" y="3645024"/>
            <a:ext cx="1944216" cy="1800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" name="타원 59"/>
          <p:cNvSpPr/>
          <p:nvPr/>
        </p:nvSpPr>
        <p:spPr>
          <a:xfrm>
            <a:off x="611560" y="3789040"/>
            <a:ext cx="1359309" cy="128162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미가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나</a:t>
            </a:r>
            <a:r>
              <a:rPr lang="ko-KR" altLang="en-US" sz="28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훔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61" name="타원 60"/>
          <p:cNvSpPr/>
          <p:nvPr/>
        </p:nvSpPr>
        <p:spPr>
          <a:xfrm>
            <a:off x="2348135" y="3789039"/>
            <a:ext cx="1668242" cy="152574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스바냐</a:t>
            </a:r>
            <a:endParaRPr lang="en-US" altLang="ko-KR" sz="24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하박</a:t>
            </a:r>
            <a:r>
              <a:rPr lang="ko-KR" altLang="en-US" sz="24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국</a:t>
            </a:r>
            <a:endParaRPr lang="ko-KR" altLang="en-US" sz="24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62" name="타원 61"/>
          <p:cNvSpPr/>
          <p:nvPr/>
        </p:nvSpPr>
        <p:spPr>
          <a:xfrm>
            <a:off x="539552" y="5013176"/>
            <a:ext cx="1944216" cy="1800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" name="타원 62"/>
          <p:cNvSpPr/>
          <p:nvPr/>
        </p:nvSpPr>
        <p:spPr>
          <a:xfrm>
            <a:off x="691951" y="5157191"/>
            <a:ext cx="1668242" cy="152574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학개</a:t>
            </a:r>
            <a:endParaRPr lang="en-US" altLang="ko-KR" sz="24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스가</a:t>
            </a:r>
            <a:r>
              <a:rPr lang="ko-KR" altLang="en-US" sz="24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랴</a:t>
            </a:r>
            <a:endParaRPr lang="ko-KR" altLang="en-US" sz="24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64" name="타원 63"/>
          <p:cNvSpPr/>
          <p:nvPr/>
        </p:nvSpPr>
        <p:spPr>
          <a:xfrm>
            <a:off x="2483768" y="5229200"/>
            <a:ext cx="1872208" cy="1512168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" name="타원 64"/>
          <p:cNvSpPr/>
          <p:nvPr/>
        </p:nvSpPr>
        <p:spPr>
          <a:xfrm>
            <a:off x="2555775" y="5301208"/>
            <a:ext cx="1676625" cy="136815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말라기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66" name="모서리가 둥근 직사각형 65"/>
          <p:cNvSpPr/>
          <p:nvPr/>
        </p:nvSpPr>
        <p:spPr>
          <a:xfrm>
            <a:off x="4396393" y="1168505"/>
            <a:ext cx="3992031" cy="96435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남북분열 </a:t>
            </a:r>
            <a:r>
              <a:rPr lang="ko-KR" altLang="en-US" sz="3200" dirty="0" smtClean="0">
                <a:ln w="18415" cmpd="sng">
                  <a:solidFill>
                    <a:srgbClr val="FF0066"/>
                  </a:solidFill>
                  <a:prstDash val="solid"/>
                </a:ln>
                <a:solidFill>
                  <a:srgbClr val="FF006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초기</a:t>
            </a:r>
            <a:endParaRPr lang="ko-KR" altLang="en-US" sz="3200" dirty="0">
              <a:ln w="18415" cmpd="sng">
                <a:solidFill>
                  <a:srgbClr val="FF0066"/>
                </a:solidFill>
                <a:prstDash val="solid"/>
              </a:ln>
              <a:solidFill>
                <a:srgbClr val="FF0066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67" name="모서리가 둥근 직사각형 66"/>
          <p:cNvSpPr/>
          <p:nvPr/>
        </p:nvSpPr>
        <p:spPr>
          <a:xfrm>
            <a:off x="3923928" y="2551332"/>
            <a:ext cx="3992031" cy="11657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남북분열 </a:t>
            </a:r>
            <a:r>
              <a:rPr lang="ko-KR" altLang="en-US" sz="3200" dirty="0" smtClean="0">
                <a:ln w="18415" cmpd="sng">
                  <a:solidFill>
                    <a:srgbClr val="FF0066"/>
                  </a:solidFill>
                  <a:prstDash val="solid"/>
                </a:ln>
                <a:solidFill>
                  <a:srgbClr val="FF006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중기</a:t>
            </a:r>
            <a:endParaRPr lang="en-US" altLang="ko-KR" sz="3200" dirty="0" smtClean="0">
              <a:ln w="18415" cmpd="sng">
                <a:solidFill>
                  <a:srgbClr val="FF0066"/>
                </a:solidFill>
                <a:prstDash val="solid"/>
              </a:ln>
              <a:solidFill>
                <a:srgbClr val="FF0066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북이스라엘과</a:t>
            </a:r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이방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68" name="모서리가 둥근 직사각형 67"/>
          <p:cNvSpPr/>
          <p:nvPr/>
        </p:nvSpPr>
        <p:spPr>
          <a:xfrm>
            <a:off x="4180369" y="4120833"/>
            <a:ext cx="4208055" cy="96435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북이스라엘</a:t>
            </a:r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ko-KR" altLang="en-US" sz="3200" dirty="0" smtClean="0">
                <a:ln w="18415" cmpd="sng">
                  <a:solidFill>
                    <a:srgbClr val="FF0066"/>
                  </a:solidFill>
                  <a:prstDash val="solid"/>
                </a:ln>
                <a:solidFill>
                  <a:srgbClr val="FF006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멸망</a:t>
            </a:r>
            <a:endParaRPr lang="en-US" altLang="ko-KR" sz="3200" dirty="0" smtClean="0">
              <a:ln w="18415" cmpd="sng">
                <a:solidFill>
                  <a:srgbClr val="FF0066"/>
                </a:solidFill>
                <a:prstDash val="solid"/>
              </a:ln>
              <a:solidFill>
                <a:srgbClr val="FF0066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남유다와</a:t>
            </a:r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이방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69" name="모서리가 둥근 직사각형 68"/>
          <p:cNvSpPr/>
          <p:nvPr/>
        </p:nvSpPr>
        <p:spPr>
          <a:xfrm>
            <a:off x="4396393" y="5517232"/>
            <a:ext cx="4208055" cy="96435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0066"/>
                  </a:solidFill>
                  <a:prstDash val="solid"/>
                </a:ln>
                <a:solidFill>
                  <a:srgbClr val="FF006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포로귀환</a:t>
            </a:r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과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 이후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70" name="오른쪽 화살표 69"/>
          <p:cNvSpPr/>
          <p:nvPr/>
        </p:nvSpPr>
        <p:spPr>
          <a:xfrm>
            <a:off x="4180369" y="1412776"/>
            <a:ext cx="607655" cy="504056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1" name="오른쪽 화살표 70"/>
          <p:cNvSpPr/>
          <p:nvPr/>
        </p:nvSpPr>
        <p:spPr>
          <a:xfrm>
            <a:off x="3748321" y="2852936"/>
            <a:ext cx="607655" cy="504056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2" name="오른쪽 화살표 71"/>
          <p:cNvSpPr/>
          <p:nvPr/>
        </p:nvSpPr>
        <p:spPr>
          <a:xfrm>
            <a:off x="3964345" y="4293096"/>
            <a:ext cx="607655" cy="504056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3" name="오른쪽 화살표 72"/>
          <p:cNvSpPr/>
          <p:nvPr/>
        </p:nvSpPr>
        <p:spPr>
          <a:xfrm>
            <a:off x="4252377" y="5733256"/>
            <a:ext cx="607655" cy="504056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0759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2123728" y="2492896"/>
            <a:ext cx="5184576" cy="2736304"/>
          </a:xfrm>
          <a:prstGeom prst="rect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2283174" y="2655495"/>
            <a:ext cx="4814250" cy="238323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과거의 습관으로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돌아간 </a:t>
            </a:r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니느웨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6660232" y="980728"/>
            <a:ext cx="2088232" cy="1944216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475928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미가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6812632" y="1124744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나훔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323528" y="4797152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475928" y="4941168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하박국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6732240" y="46531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0" name="타원 29"/>
          <p:cNvSpPr/>
          <p:nvPr/>
        </p:nvSpPr>
        <p:spPr>
          <a:xfrm>
            <a:off x="6884640" y="4797152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스바냐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6195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2123728" y="2492896"/>
            <a:ext cx="5184576" cy="2736304"/>
          </a:xfrm>
          <a:prstGeom prst="rect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2283174" y="2655495"/>
            <a:ext cx="4814250" cy="238323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고귀한 혈통이나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지위를 가졌더라도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당하는 하나님의 심판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6660232" y="980728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475928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미가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6" name="타원 25"/>
          <p:cNvSpPr/>
          <p:nvPr/>
        </p:nvSpPr>
        <p:spPr>
          <a:xfrm>
            <a:off x="6812632" y="1124744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나훔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7" name="타원 26"/>
          <p:cNvSpPr/>
          <p:nvPr/>
        </p:nvSpPr>
        <p:spPr>
          <a:xfrm>
            <a:off x="323528" y="4797152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8" name="타원 27"/>
          <p:cNvSpPr/>
          <p:nvPr/>
        </p:nvSpPr>
        <p:spPr>
          <a:xfrm>
            <a:off x="475928" y="4941168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하박국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6732240" y="4653136"/>
            <a:ext cx="2088232" cy="1944216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1" name="타원 30"/>
          <p:cNvSpPr/>
          <p:nvPr/>
        </p:nvSpPr>
        <p:spPr>
          <a:xfrm>
            <a:off x="6884640" y="4797152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스바냐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8277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2123728" y="2492896"/>
            <a:ext cx="5184576" cy="2736304"/>
          </a:xfrm>
          <a:prstGeom prst="rect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2283174" y="2655495"/>
            <a:ext cx="4814250" cy="238323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더 큰 악에게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심판당할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 백성의 악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6660232" y="980728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475928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미가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6812632" y="1124744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나훔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323528" y="4797152"/>
            <a:ext cx="2088232" cy="1944216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475928" y="4941168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하박국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6732240" y="46531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0" name="타원 29"/>
          <p:cNvSpPr/>
          <p:nvPr/>
        </p:nvSpPr>
        <p:spPr>
          <a:xfrm>
            <a:off x="6884640" y="4797152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스바냐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80396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2123728" y="2492896"/>
            <a:ext cx="5184576" cy="2736304"/>
          </a:xfrm>
          <a:prstGeom prst="rect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2283174" y="2655495"/>
            <a:ext cx="4814250" cy="238323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자기 배 불리기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탐욕에 눈먼 기회주의자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권력의 남용과 부정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이해할 수 없는 감형</a:t>
            </a:r>
            <a:endParaRPr lang="en-US" altLang="ko-KR" sz="320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6660232" y="980728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475928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미가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6" name="타원 25"/>
          <p:cNvSpPr/>
          <p:nvPr/>
        </p:nvSpPr>
        <p:spPr>
          <a:xfrm>
            <a:off x="6812632" y="1124744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나훔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8" name="타원 27"/>
          <p:cNvSpPr/>
          <p:nvPr/>
        </p:nvSpPr>
        <p:spPr>
          <a:xfrm>
            <a:off x="6732240" y="46531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6884640" y="4797152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스바냐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1" name="타원 30"/>
          <p:cNvSpPr/>
          <p:nvPr/>
        </p:nvSpPr>
        <p:spPr>
          <a:xfrm>
            <a:off x="323528" y="4797152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2" name="타원 31"/>
          <p:cNvSpPr/>
          <p:nvPr/>
        </p:nvSpPr>
        <p:spPr>
          <a:xfrm>
            <a:off x="475928" y="4941168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하박국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67489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2123728" y="2492896"/>
            <a:ext cx="5184576" cy="2736304"/>
          </a:xfrm>
          <a:prstGeom prst="rect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2283174" y="2655495"/>
            <a:ext cx="4814250" cy="238323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과거의 습관으로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돌아간 </a:t>
            </a:r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니느웨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백성의 안전과 화평을</a:t>
            </a:r>
            <a:endParaRPr lang="en-US" altLang="ko-KR" sz="320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지키기 위한 </a:t>
            </a:r>
            <a:r>
              <a:rPr lang="ko-KR" altLang="en-US" sz="3200" dirty="0" err="1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진멸</a:t>
            </a:r>
            <a:endParaRPr lang="en-US" altLang="ko-KR" sz="320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6660232" y="980728"/>
            <a:ext cx="2088232" cy="1944216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475928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미가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6812632" y="1124744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나훔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323528" y="4797152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475928" y="4941168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하박국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6732240" y="46531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6884640" y="4797152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스바냐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58290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2123728" y="2492896"/>
            <a:ext cx="5184576" cy="2736304"/>
          </a:xfrm>
          <a:prstGeom prst="rect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2283174" y="2655495"/>
            <a:ext cx="4814250" cy="238323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고귀한 혈통이나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지위를 가졌더라도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당하는 하나님의 심판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그래서 찾게 되는 </a:t>
            </a:r>
            <a:endParaRPr lang="en-US" altLang="ko-KR" sz="320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진정한 생명의 길</a:t>
            </a:r>
            <a:endParaRPr lang="en-US" altLang="ko-KR" sz="320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6660232" y="980728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475928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미가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6" name="타원 25"/>
          <p:cNvSpPr/>
          <p:nvPr/>
        </p:nvSpPr>
        <p:spPr>
          <a:xfrm>
            <a:off x="6812632" y="1124744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나훔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7" name="타원 26"/>
          <p:cNvSpPr/>
          <p:nvPr/>
        </p:nvSpPr>
        <p:spPr>
          <a:xfrm>
            <a:off x="323528" y="4797152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8" name="타원 27"/>
          <p:cNvSpPr/>
          <p:nvPr/>
        </p:nvSpPr>
        <p:spPr>
          <a:xfrm>
            <a:off x="475928" y="4941168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하박국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6732240" y="4653136"/>
            <a:ext cx="2088232" cy="1944216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0" name="타원 29"/>
          <p:cNvSpPr/>
          <p:nvPr/>
        </p:nvSpPr>
        <p:spPr>
          <a:xfrm>
            <a:off x="6884640" y="4797152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스바냐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44729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2123728" y="2492896"/>
            <a:ext cx="5184576" cy="2736304"/>
          </a:xfrm>
          <a:prstGeom prst="rect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2283174" y="2655495"/>
            <a:ext cx="4814250" cy="238323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더 큰 악에게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심판당할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 백성의 악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 전체를 </a:t>
            </a:r>
            <a:endParaRPr lang="en-US" altLang="ko-KR" sz="320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다스리시는 하나님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6660232" y="980728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475928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미가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6812632" y="1124744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나훔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323528" y="4797152"/>
            <a:ext cx="2088232" cy="1944216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475928" y="4941168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하박국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6732240" y="46531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1" name="타원 30"/>
          <p:cNvSpPr/>
          <p:nvPr/>
        </p:nvSpPr>
        <p:spPr>
          <a:xfrm>
            <a:off x="6884640" y="4797152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스바냐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25414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2123728" y="2492896"/>
            <a:ext cx="5184576" cy="2736304"/>
          </a:xfrm>
          <a:prstGeom prst="rect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2283174" y="2655495"/>
            <a:ext cx="4814250" cy="238323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베들레헴 출신의 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그분</a:t>
            </a:r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(5:2,5)</a:t>
            </a:r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으로 인한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이해할 수 없는 감형</a:t>
            </a:r>
            <a:endParaRPr lang="en-US" altLang="ko-KR" sz="320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6660232" y="980728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475928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미가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6" name="타원 25"/>
          <p:cNvSpPr/>
          <p:nvPr/>
        </p:nvSpPr>
        <p:spPr>
          <a:xfrm>
            <a:off x="6812632" y="1124744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나훔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7" name="타원 26"/>
          <p:cNvSpPr/>
          <p:nvPr/>
        </p:nvSpPr>
        <p:spPr>
          <a:xfrm>
            <a:off x="323528" y="4797152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8" name="타원 27"/>
          <p:cNvSpPr/>
          <p:nvPr/>
        </p:nvSpPr>
        <p:spPr>
          <a:xfrm>
            <a:off x="475928" y="4941168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하박국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6732240" y="46531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0" name="타원 29"/>
          <p:cNvSpPr/>
          <p:nvPr/>
        </p:nvSpPr>
        <p:spPr>
          <a:xfrm>
            <a:off x="6884640" y="4797152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스바냐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15554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2123728" y="2492896"/>
            <a:ext cx="5184576" cy="2736304"/>
          </a:xfrm>
          <a:prstGeom prst="rect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2283174" y="2655495"/>
            <a:ext cx="4814250" cy="238323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백성의 안전과 화평을</a:t>
            </a:r>
            <a:endParaRPr lang="en-US" altLang="ko-KR" sz="320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지키기 위한 </a:t>
            </a:r>
            <a:r>
              <a:rPr lang="ko-KR" altLang="en-US" sz="3200" dirty="0" err="1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진멸</a:t>
            </a:r>
            <a:endParaRPr lang="en-US" altLang="ko-KR" sz="320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 진노를 몸소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당하시려고 오신 예수님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6660232" y="980728"/>
            <a:ext cx="2088232" cy="1944216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475928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미가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6812632" y="1124744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나훔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323528" y="4797152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475928" y="4941168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하박국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6732240" y="46531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1" name="타원 30"/>
          <p:cNvSpPr/>
          <p:nvPr/>
        </p:nvSpPr>
        <p:spPr>
          <a:xfrm>
            <a:off x="6884640" y="4797152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스바냐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33121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2123728" y="2492896"/>
            <a:ext cx="5184576" cy="2736304"/>
          </a:xfrm>
          <a:prstGeom prst="rect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2283174" y="2655495"/>
            <a:ext cx="4814250" cy="238323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그래서 찾게 되는 </a:t>
            </a:r>
            <a:endParaRPr lang="en-US" altLang="ko-KR" sz="320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진정한 생명의 길</a:t>
            </a:r>
            <a:endParaRPr lang="en-US" altLang="ko-KR" sz="320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“</a:t>
            </a:r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아들을 믿는 자에게는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영생이 있고</a:t>
            </a:r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</a:t>
            </a:r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</a:t>
            </a:r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3:36)”</a:t>
            </a:r>
          </a:p>
        </p:txBody>
      </p:sp>
      <p:sp>
        <p:nvSpPr>
          <p:cNvPr id="23" name="타원 22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6660232" y="980728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475928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미가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6" name="타원 25"/>
          <p:cNvSpPr/>
          <p:nvPr/>
        </p:nvSpPr>
        <p:spPr>
          <a:xfrm>
            <a:off x="6812632" y="1124744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나훔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7" name="타원 26"/>
          <p:cNvSpPr/>
          <p:nvPr/>
        </p:nvSpPr>
        <p:spPr>
          <a:xfrm>
            <a:off x="323528" y="4797152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8" name="타원 27"/>
          <p:cNvSpPr/>
          <p:nvPr/>
        </p:nvSpPr>
        <p:spPr>
          <a:xfrm>
            <a:off x="475928" y="4941168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하박국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6732240" y="4653136"/>
            <a:ext cx="2088232" cy="1944216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0" name="타원 29"/>
          <p:cNvSpPr/>
          <p:nvPr/>
        </p:nvSpPr>
        <p:spPr>
          <a:xfrm>
            <a:off x="6884640" y="4797152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스바냐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73320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타원 25"/>
          <p:cNvSpPr/>
          <p:nvPr/>
        </p:nvSpPr>
        <p:spPr>
          <a:xfrm>
            <a:off x="755576" y="1052736"/>
            <a:ext cx="2088232" cy="1944216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7" name="타원 26"/>
          <p:cNvSpPr/>
          <p:nvPr/>
        </p:nvSpPr>
        <p:spPr>
          <a:xfrm>
            <a:off x="464400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8" name="타원 27"/>
          <p:cNvSpPr/>
          <p:nvPr/>
        </p:nvSpPr>
        <p:spPr>
          <a:xfrm>
            <a:off x="907976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요엘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4796408" y="1196752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오바댜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467544" y="2996952"/>
            <a:ext cx="4032448" cy="2232248"/>
          </a:xfrm>
          <a:prstGeom prst="rect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1" name="모서리가 둥근 직사각형 30"/>
          <p:cNvSpPr/>
          <p:nvPr/>
        </p:nvSpPr>
        <p:spPr>
          <a:xfrm>
            <a:off x="611560" y="3140968"/>
            <a:ext cx="3744416" cy="194421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극심한 가뭄과 메뚜기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endParaRPr lang="en-US" altLang="ko-KR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하나님과의 관계에서만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풍성함이 있다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4644008" y="2996952"/>
            <a:ext cx="4032448" cy="22322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3" name="모서리가 둥근 직사각형 32"/>
          <p:cNvSpPr/>
          <p:nvPr/>
        </p:nvSpPr>
        <p:spPr>
          <a:xfrm>
            <a:off x="4788024" y="3140968"/>
            <a:ext cx="3744416" cy="194421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백성을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건드린 것은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하나님을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건드린 것이다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4" name="모서리가 둥근 직사각형 33"/>
          <p:cNvSpPr/>
          <p:nvPr/>
        </p:nvSpPr>
        <p:spPr>
          <a:xfrm>
            <a:off x="467544" y="5445224"/>
            <a:ext cx="8208912" cy="115212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하나님과의 관계를 벗어나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진노를 피할 자가 누가 있겠는가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5" name="모서리가 둥근 직사각형 34"/>
          <p:cNvSpPr/>
          <p:nvPr/>
        </p:nvSpPr>
        <p:spPr>
          <a:xfrm>
            <a:off x="4684425" y="116632"/>
            <a:ext cx="3487975" cy="79208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남북분열 </a:t>
            </a:r>
            <a:r>
              <a:rPr lang="ko-KR" altLang="en-US" sz="3200" dirty="0" smtClean="0">
                <a:ln w="18415" cmpd="sng">
                  <a:solidFill>
                    <a:srgbClr val="FF0066"/>
                  </a:solidFill>
                  <a:prstDash val="solid"/>
                </a:ln>
                <a:solidFill>
                  <a:srgbClr val="FF006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초기</a:t>
            </a:r>
            <a:endParaRPr lang="ko-KR" altLang="en-US" sz="3200" dirty="0">
              <a:ln w="18415" cmpd="sng">
                <a:solidFill>
                  <a:srgbClr val="FF0066"/>
                </a:solidFill>
                <a:prstDash val="solid"/>
              </a:ln>
              <a:solidFill>
                <a:srgbClr val="FF0066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2" name="순서도: 수행의 시작/종료 11"/>
          <p:cNvSpPr/>
          <p:nvPr/>
        </p:nvSpPr>
        <p:spPr>
          <a:xfrm>
            <a:off x="3717185" y="2668415"/>
            <a:ext cx="1853645" cy="657073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그런데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모서리가 둥근 사각형 설명선 12"/>
          <p:cNvSpPr/>
          <p:nvPr/>
        </p:nvSpPr>
        <p:spPr>
          <a:xfrm>
            <a:off x="7020272" y="1840355"/>
            <a:ext cx="1800200" cy="999728"/>
          </a:xfrm>
          <a:prstGeom prst="wedgeRoundRectCallout">
            <a:avLst>
              <a:gd name="adj1" fmla="val -65188"/>
              <a:gd name="adj2" fmla="val 82912"/>
              <a:gd name="adj3" fmla="val 16667"/>
            </a:avLst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에돔에게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60647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12" grpId="0" animBg="1"/>
      <p:bldP spid="1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2123728" y="2492896"/>
            <a:ext cx="5184576" cy="2736304"/>
          </a:xfrm>
          <a:prstGeom prst="rect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2283174" y="2655495"/>
            <a:ext cx="4814250" cy="238323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 전체를 </a:t>
            </a:r>
            <a:endParaRPr lang="en-US" altLang="ko-KR" sz="320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다스리시는 하나님</a:t>
            </a:r>
            <a:endParaRPr lang="en-US" altLang="ko-KR" sz="320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여느 인간을 초월하는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예수님의 능력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6660232" y="980728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475928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미가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6812632" y="1124744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나훔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323528" y="4797152"/>
            <a:ext cx="2088232" cy="1944216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475928" y="4941168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하박국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6732240" y="46531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1" name="타원 30"/>
          <p:cNvSpPr/>
          <p:nvPr/>
        </p:nvSpPr>
        <p:spPr>
          <a:xfrm>
            <a:off x="6884640" y="4797152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스바냐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01390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2123728" y="2492896"/>
            <a:ext cx="5184576" cy="2736304"/>
          </a:xfrm>
          <a:prstGeom prst="rect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2283174" y="2655495"/>
            <a:ext cx="4814250" cy="238323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당신이 살아가는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동기는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두려움인가 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감사인가</a:t>
            </a:r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23" name="타원 22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6660232" y="980728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475928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미가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6" name="타원 25"/>
          <p:cNvSpPr/>
          <p:nvPr/>
        </p:nvSpPr>
        <p:spPr>
          <a:xfrm>
            <a:off x="6812632" y="1124744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나훔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7" name="타원 26"/>
          <p:cNvSpPr/>
          <p:nvPr/>
        </p:nvSpPr>
        <p:spPr>
          <a:xfrm>
            <a:off x="323528" y="4797152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8" name="타원 27"/>
          <p:cNvSpPr/>
          <p:nvPr/>
        </p:nvSpPr>
        <p:spPr>
          <a:xfrm>
            <a:off x="475928" y="4941168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하박국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6732240" y="46531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0" name="타원 29"/>
          <p:cNvSpPr/>
          <p:nvPr/>
        </p:nvSpPr>
        <p:spPr>
          <a:xfrm>
            <a:off x="6884640" y="4797152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스바냐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76953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2123728" y="2492896"/>
            <a:ext cx="5184576" cy="2736304"/>
          </a:xfrm>
          <a:prstGeom prst="rect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2283174" y="2655495"/>
            <a:ext cx="4814250" cy="238323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나는 </a:t>
            </a:r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니느웨와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다른가</a:t>
            </a:r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14" name="타원 13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6660232" y="980728"/>
            <a:ext cx="2088232" cy="1944216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475928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미가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6812632" y="1124744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나훔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323528" y="4797152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475928" y="4941168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하박국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6732240" y="46531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1" name="타원 30"/>
          <p:cNvSpPr/>
          <p:nvPr/>
        </p:nvSpPr>
        <p:spPr>
          <a:xfrm>
            <a:off x="6884640" y="4797152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스바냐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09871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2123728" y="2492896"/>
            <a:ext cx="5184576" cy="2736304"/>
          </a:xfrm>
          <a:prstGeom prst="rect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2283174" y="2655495"/>
            <a:ext cx="4814250" cy="238323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죄가 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없어지기를 바라는가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더 즐기기를 바라는가</a:t>
            </a:r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23" name="타원 22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6660232" y="980728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475928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미가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6" name="타원 25"/>
          <p:cNvSpPr/>
          <p:nvPr/>
        </p:nvSpPr>
        <p:spPr>
          <a:xfrm>
            <a:off x="6812632" y="1124744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나훔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7" name="타원 26"/>
          <p:cNvSpPr/>
          <p:nvPr/>
        </p:nvSpPr>
        <p:spPr>
          <a:xfrm>
            <a:off x="323528" y="4797152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8" name="타원 27"/>
          <p:cNvSpPr/>
          <p:nvPr/>
        </p:nvSpPr>
        <p:spPr>
          <a:xfrm>
            <a:off x="475928" y="4941168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하박국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6732240" y="4653136"/>
            <a:ext cx="2088232" cy="1944216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0" name="타원 29"/>
          <p:cNvSpPr/>
          <p:nvPr/>
        </p:nvSpPr>
        <p:spPr>
          <a:xfrm>
            <a:off x="6884640" y="4797152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스바냐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53105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2123728" y="2492896"/>
            <a:ext cx="5184576" cy="2736304"/>
          </a:xfrm>
          <a:prstGeom prst="rect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2283174" y="2655495"/>
            <a:ext cx="4814250" cy="238323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바라는 대로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일이 되지 않을 때도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능력과 지혜를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믿을 수 있는가</a:t>
            </a:r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14" name="타원 13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6660232" y="980728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475928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미가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6812632" y="1124744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나훔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323528" y="4797152"/>
            <a:ext cx="2088232" cy="1944216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475928" y="4941168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하박국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6732240" y="46531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1" name="타원 30"/>
          <p:cNvSpPr/>
          <p:nvPr/>
        </p:nvSpPr>
        <p:spPr>
          <a:xfrm>
            <a:off x="6884640" y="4797152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스바냐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17667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/>
        </p:nvSpPr>
        <p:spPr>
          <a:xfrm>
            <a:off x="755576" y="1052736"/>
            <a:ext cx="2088232" cy="1944216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464400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907976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학개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4796408" y="1196752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스가랴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467544" y="2996952"/>
            <a:ext cx="4032448" cy="2232248"/>
          </a:xfrm>
          <a:prstGeom prst="rect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6" name="모서리가 둥근 직사각형 25"/>
          <p:cNvSpPr/>
          <p:nvPr/>
        </p:nvSpPr>
        <p:spPr>
          <a:xfrm>
            <a:off x="611560" y="3140968"/>
            <a:ext cx="3744416" cy="194421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불평과 갈등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분주한 일상에 빠져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중단된 성전건축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무엇이 우선인가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27" name="직사각형 26"/>
          <p:cNvSpPr/>
          <p:nvPr/>
        </p:nvSpPr>
        <p:spPr>
          <a:xfrm>
            <a:off x="4644008" y="2996952"/>
            <a:ext cx="4032448" cy="22322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4788024" y="3140968"/>
            <a:ext cx="3744416" cy="194421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 성전이 제시하는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미래가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</a:t>
            </a:r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지바와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심판을 보여준다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467544" y="5445224"/>
            <a:ext cx="8208912" cy="115212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포로 귀환 후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40811792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타원 10"/>
          <p:cNvSpPr/>
          <p:nvPr/>
        </p:nvSpPr>
        <p:spPr>
          <a:xfrm>
            <a:off x="755576" y="1052736"/>
            <a:ext cx="2088232" cy="1944216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464400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907976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학개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4796408" y="1196752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스가랴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467544" y="2996952"/>
            <a:ext cx="4032448" cy="2232248"/>
          </a:xfrm>
          <a:prstGeom prst="rect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611560" y="3140968"/>
            <a:ext cx="3744416" cy="194421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다윗의 후손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스룹바벨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(2:23)</a:t>
            </a:r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의 인장</a:t>
            </a:r>
            <a:endParaRPr lang="en-US" altLang="ko-KR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그리스도를 통한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완성과 구속사역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644008" y="2996952"/>
            <a:ext cx="4032448" cy="22322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4788024" y="3140968"/>
            <a:ext cx="3744416" cy="194421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 안에서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대제사장과 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왕의 지위가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하나가 된다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467544" y="5445224"/>
            <a:ext cx="8208912" cy="115212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예수렌즈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75268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타원 19"/>
          <p:cNvSpPr/>
          <p:nvPr/>
        </p:nvSpPr>
        <p:spPr>
          <a:xfrm>
            <a:off x="755576" y="1052736"/>
            <a:ext cx="2088232" cy="1944216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464400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907976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학개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4796408" y="1196752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스가랴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467544" y="2996952"/>
            <a:ext cx="4032448" cy="2232248"/>
          </a:xfrm>
          <a:prstGeom prst="rect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5" name="모서리가 둥근 직사각형 24"/>
          <p:cNvSpPr/>
          <p:nvPr/>
        </p:nvSpPr>
        <p:spPr>
          <a:xfrm>
            <a:off x="611560" y="3140968"/>
            <a:ext cx="3744416" cy="194421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건축 사역에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우리의 재능과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능력을 어떻게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사용하겠는가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26" name="직사각형 25"/>
          <p:cNvSpPr/>
          <p:nvPr/>
        </p:nvSpPr>
        <p:spPr>
          <a:xfrm>
            <a:off x="4644008" y="2996952"/>
            <a:ext cx="4032448" cy="22322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4788024" y="3140968"/>
            <a:ext cx="3744416" cy="194421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성전 건축 현장에서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당신은 숙련공인가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잡부인가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28" name="모서리가 둥근 직사각형 27"/>
          <p:cNvSpPr/>
          <p:nvPr/>
        </p:nvSpPr>
        <p:spPr>
          <a:xfrm>
            <a:off x="467544" y="5445224"/>
            <a:ext cx="8208912" cy="115212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우리의 삶에서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42625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타원 10"/>
          <p:cNvSpPr/>
          <p:nvPr/>
        </p:nvSpPr>
        <p:spPr>
          <a:xfrm>
            <a:off x="755576" y="1052736"/>
            <a:ext cx="2088232" cy="1944216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464400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907976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학개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4796408" y="1196752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스가랴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467544" y="2996952"/>
            <a:ext cx="4032448" cy="2232248"/>
          </a:xfrm>
          <a:prstGeom prst="rect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611560" y="3140968"/>
            <a:ext cx="3744416" cy="194421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건축 사역에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우리의 재능과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능력을 어떻게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사용하겠는가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4644008" y="2996952"/>
            <a:ext cx="4032448" cy="22322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4788024" y="3140968"/>
            <a:ext cx="3744416" cy="194421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성전 건축 현장에서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당신은 숙련공인가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잡부인가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19" name="모서리가 둥근 직사각형 18"/>
          <p:cNvSpPr/>
          <p:nvPr/>
        </p:nvSpPr>
        <p:spPr>
          <a:xfrm>
            <a:off x="467544" y="5445224"/>
            <a:ext cx="8208912" cy="115212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성전이 회복된 후 반복되는 타락 앞에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그리스도를 기다리며 하나님을 공경하라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141294" y="5296963"/>
            <a:ext cx="1910426" cy="1412776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말라기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1951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타원 10"/>
          <p:cNvSpPr/>
          <p:nvPr/>
        </p:nvSpPr>
        <p:spPr>
          <a:xfrm>
            <a:off x="755576" y="1052736"/>
            <a:ext cx="2088232" cy="1944216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464400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907976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학개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4796408" y="1196752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스가랴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467544" y="2996952"/>
            <a:ext cx="4032448" cy="2232248"/>
          </a:xfrm>
          <a:prstGeom prst="rect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611560" y="3140968"/>
            <a:ext cx="3744416" cy="194421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건축 사역에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우리의 재능과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능력을 어떻게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사용하겠는가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4644008" y="2996952"/>
            <a:ext cx="4032448" cy="22322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4788024" y="3140968"/>
            <a:ext cx="3744416" cy="194421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성전 건축 현장에서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당신은 숙련공인가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잡부인가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19" name="모서리가 둥근 직사각형 18"/>
          <p:cNvSpPr/>
          <p:nvPr/>
        </p:nvSpPr>
        <p:spPr>
          <a:xfrm>
            <a:off x="467544" y="5445224"/>
            <a:ext cx="8208912" cy="115212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2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주변의 모든 것이 긴급하고 흥미로운데</a:t>
            </a:r>
            <a:endParaRPr lang="en-US" altLang="ko-KR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2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영원한 영적 진리를 집중할 수 있겠는가</a:t>
            </a:r>
            <a:r>
              <a:rPr lang="en-US" altLang="ko-KR" sz="2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141294" y="5296963"/>
            <a:ext cx="1910426" cy="1412776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말라기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226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타원 10"/>
          <p:cNvSpPr/>
          <p:nvPr/>
        </p:nvSpPr>
        <p:spPr>
          <a:xfrm>
            <a:off x="755576" y="1052736"/>
            <a:ext cx="2088232" cy="1944216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464400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907976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요엘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4796408" y="1196752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오바댜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467544" y="2996952"/>
            <a:ext cx="4032448" cy="2232248"/>
          </a:xfrm>
          <a:prstGeom prst="rect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611560" y="3140968"/>
            <a:ext cx="3744416" cy="194421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여호와의 날에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우리를 심판하실 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예수님은 그분께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속한 양을 아신다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644008" y="2996952"/>
            <a:ext cx="4032448" cy="22322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4788024" y="3140968"/>
            <a:ext cx="3744416" cy="194421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예수님은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억울한 일을 당하고도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하나님이 불의를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갚아주시기를 기다린다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467544" y="5445224"/>
            <a:ext cx="8208912" cy="115212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 렌즈</a:t>
            </a:r>
            <a:r>
              <a:rPr lang="en-US" altLang="ko-KR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31094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/>
        </p:nvSpPr>
        <p:spPr>
          <a:xfrm>
            <a:off x="755576" y="1052736"/>
            <a:ext cx="2088232" cy="1944216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464400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907976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요엘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4796408" y="1196752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오바댜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467544" y="2996952"/>
            <a:ext cx="4032448" cy="2232248"/>
          </a:xfrm>
          <a:prstGeom prst="rect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6" name="모서리가 둥근 직사각형 25"/>
          <p:cNvSpPr/>
          <p:nvPr/>
        </p:nvSpPr>
        <p:spPr>
          <a:xfrm>
            <a:off x="611560" y="3140968"/>
            <a:ext cx="3744416" cy="194421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예수님이 겪으신 심판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다시 오실 심판의 날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 사이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은혜의 식탁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4644008" y="2996952"/>
            <a:ext cx="4032448" cy="22322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4788024" y="3140968"/>
            <a:ext cx="3744416" cy="194421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복수할 권리가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있는가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우리는 하나님에게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인생을 맡겼다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467544" y="5445224"/>
            <a:ext cx="8208912" cy="115212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오늘날 우리에게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048730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타원 11"/>
          <p:cNvSpPr/>
          <p:nvPr/>
        </p:nvSpPr>
        <p:spPr>
          <a:xfrm>
            <a:off x="755576" y="1052736"/>
            <a:ext cx="2088232" cy="1944216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464400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907976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요엘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4796408" y="1196752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오바댜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467544" y="2996952"/>
            <a:ext cx="4032448" cy="2232248"/>
          </a:xfrm>
          <a:prstGeom prst="rect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7" name="모서리가 둥근 직사각형 16"/>
          <p:cNvSpPr/>
          <p:nvPr/>
        </p:nvSpPr>
        <p:spPr>
          <a:xfrm>
            <a:off x="611560" y="3140968"/>
            <a:ext cx="3744416" cy="194421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징계와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심판은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어떻게 다른가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4644008" y="2996952"/>
            <a:ext cx="4032448" cy="22322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4788024" y="3140968"/>
            <a:ext cx="3744416" cy="194421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당신의 판단과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판단 중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어느 쪽을 더 믿는가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30" name="모서리가 둥근 직사각형 29"/>
          <p:cNvSpPr/>
          <p:nvPr/>
        </p:nvSpPr>
        <p:spPr>
          <a:xfrm>
            <a:off x="467544" y="5445224"/>
            <a:ext cx="8208912" cy="115212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6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6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171102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모서리가 둥근 직사각형 30"/>
          <p:cNvSpPr/>
          <p:nvPr/>
        </p:nvSpPr>
        <p:spPr>
          <a:xfrm>
            <a:off x="2627784" y="2695348"/>
            <a:ext cx="3992031" cy="11657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남북분열 </a:t>
            </a:r>
            <a:r>
              <a:rPr lang="ko-KR" altLang="en-US" sz="3200" dirty="0" smtClean="0">
                <a:ln w="18415" cmpd="sng">
                  <a:solidFill>
                    <a:srgbClr val="FF0066"/>
                  </a:solidFill>
                  <a:prstDash val="solid"/>
                </a:ln>
                <a:solidFill>
                  <a:srgbClr val="FF006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중기</a:t>
            </a:r>
            <a:endParaRPr lang="en-US" altLang="ko-KR" sz="3200" dirty="0" smtClean="0">
              <a:ln w="18415" cmpd="sng">
                <a:solidFill>
                  <a:srgbClr val="FF0066"/>
                </a:solidFill>
                <a:prstDash val="solid"/>
              </a:ln>
              <a:solidFill>
                <a:srgbClr val="FF0066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북이스라엘과</a:t>
            </a:r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이방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99296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타원 2"/>
          <p:cNvSpPr/>
          <p:nvPr/>
        </p:nvSpPr>
        <p:spPr>
          <a:xfrm>
            <a:off x="755576" y="1052736"/>
            <a:ext cx="2088232" cy="1944216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" name="타원 3"/>
          <p:cNvSpPr/>
          <p:nvPr/>
        </p:nvSpPr>
        <p:spPr>
          <a:xfrm>
            <a:off x="464400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타원 4"/>
          <p:cNvSpPr/>
          <p:nvPr/>
        </p:nvSpPr>
        <p:spPr>
          <a:xfrm>
            <a:off x="907976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호세아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6" name="타원 5"/>
          <p:cNvSpPr/>
          <p:nvPr/>
        </p:nvSpPr>
        <p:spPr>
          <a:xfrm>
            <a:off x="4796408" y="1196752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아모스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467544" y="2996952"/>
            <a:ext cx="4032448" cy="2232248"/>
          </a:xfrm>
          <a:prstGeom prst="rect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611560" y="3140968"/>
            <a:ext cx="3744416" cy="194421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백성의 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불성실이 초래한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엄청난 심판 중에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희망의 약속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4644008" y="2996952"/>
            <a:ext cx="4032448" cy="22322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4788024" y="3140968"/>
            <a:ext cx="3744416" cy="194421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467544" y="5445224"/>
            <a:ext cx="8208912" cy="115212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주제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" name="모서리가 둥근 사각형 설명선 1"/>
          <p:cNvSpPr/>
          <p:nvPr/>
        </p:nvSpPr>
        <p:spPr>
          <a:xfrm>
            <a:off x="2867786" y="2321507"/>
            <a:ext cx="1800200" cy="999728"/>
          </a:xfrm>
          <a:prstGeom prst="wedgeRoundRectCallout">
            <a:avLst>
              <a:gd name="adj1" fmla="val -36572"/>
              <a:gd name="adj2" fmla="val 93218"/>
              <a:gd name="adj3" fmla="val 16667"/>
            </a:avLst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30</a:t>
            </a:r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년간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여섯</a:t>
            </a:r>
            <a:r>
              <a:rPr lang="ko-KR" altLang="en-US" sz="2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왕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2" name="모서리가 둥근 사각형 설명선 11"/>
          <p:cNvSpPr/>
          <p:nvPr/>
        </p:nvSpPr>
        <p:spPr>
          <a:xfrm>
            <a:off x="2822104" y="908720"/>
            <a:ext cx="1800200" cy="999728"/>
          </a:xfrm>
          <a:prstGeom prst="wedgeRoundRectCallout">
            <a:avLst>
              <a:gd name="adj1" fmla="val -63042"/>
              <a:gd name="adj2" fmla="val 55859"/>
              <a:gd name="adj3" fmla="val 16667"/>
            </a:avLst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부정한 아내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065873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타원 2"/>
          <p:cNvSpPr/>
          <p:nvPr/>
        </p:nvSpPr>
        <p:spPr>
          <a:xfrm>
            <a:off x="755576" y="1052736"/>
            <a:ext cx="2088232" cy="1944216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" name="타원 3"/>
          <p:cNvSpPr/>
          <p:nvPr/>
        </p:nvSpPr>
        <p:spPr>
          <a:xfrm>
            <a:off x="464400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타원 4"/>
          <p:cNvSpPr/>
          <p:nvPr/>
        </p:nvSpPr>
        <p:spPr>
          <a:xfrm>
            <a:off x="907976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호세아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6" name="타원 5"/>
          <p:cNvSpPr/>
          <p:nvPr/>
        </p:nvSpPr>
        <p:spPr>
          <a:xfrm>
            <a:off x="4796408" y="1196752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아모스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467544" y="2996952"/>
            <a:ext cx="4032448" cy="2232248"/>
          </a:xfrm>
          <a:prstGeom prst="rect">
            <a:avLst/>
          </a:prstGeom>
          <a:solidFill>
            <a:srgbClr val="FF0066"/>
          </a:solidFill>
          <a:ln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611560" y="3140968"/>
            <a:ext cx="3744416" cy="194421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백성의 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불성실이 초래한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엄청난 심판 중에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희망의 약속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4644008" y="2996952"/>
            <a:ext cx="4032448" cy="22322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4788024" y="3140968"/>
            <a:ext cx="3744416" cy="194421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호시절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하나님보다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누리는 것에 열광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그것을 향하는 심판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467544" y="5445224"/>
            <a:ext cx="8208912" cy="115212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주제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cxnSp>
        <p:nvCxnSpPr>
          <p:cNvPr id="14" name="직선 연결선 13"/>
          <p:cNvCxnSpPr/>
          <p:nvPr/>
        </p:nvCxnSpPr>
        <p:spPr>
          <a:xfrm>
            <a:off x="3707904" y="4005064"/>
            <a:ext cx="3816424" cy="648072"/>
          </a:xfrm>
          <a:prstGeom prst="line">
            <a:avLst/>
          </a:prstGeom>
          <a:ln w="73025">
            <a:solidFill>
              <a:srgbClr val="FF0000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H="1" flipV="1">
            <a:off x="6732240" y="3573016"/>
            <a:ext cx="792088" cy="1080120"/>
          </a:xfrm>
          <a:prstGeom prst="line">
            <a:avLst/>
          </a:prstGeom>
          <a:ln w="73025">
            <a:solidFill>
              <a:srgbClr val="FF0000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/>
        </p:nvCxnSpPr>
        <p:spPr>
          <a:xfrm flipV="1">
            <a:off x="3347864" y="4005064"/>
            <a:ext cx="360040" cy="648072"/>
          </a:xfrm>
          <a:prstGeom prst="line">
            <a:avLst/>
          </a:prstGeom>
          <a:ln w="73025">
            <a:solidFill>
              <a:srgbClr val="FF0000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59556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485</TotalTime>
  <Words>710</Words>
  <Application>Microsoft Office PowerPoint</Application>
  <PresentationFormat>화면 슬라이드 쇼(4:3)</PresentationFormat>
  <Paragraphs>383</Paragraphs>
  <Slides>39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39</vt:i4>
      </vt:variant>
    </vt:vector>
  </HeadingPairs>
  <TitlesOfParts>
    <vt:vector size="40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30</cp:revision>
  <dcterms:created xsi:type="dcterms:W3CDTF">2015-11-03T06:25:22Z</dcterms:created>
  <dcterms:modified xsi:type="dcterms:W3CDTF">2015-11-04T23:18:26Z</dcterms:modified>
</cp:coreProperties>
</file>