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6"/>
  </p:notesMasterIdLst>
  <p:sldIdLst>
    <p:sldId id="256" r:id="rId2"/>
    <p:sldId id="331" r:id="rId3"/>
    <p:sldId id="257" r:id="rId4"/>
    <p:sldId id="258" r:id="rId5"/>
    <p:sldId id="320" r:id="rId6"/>
    <p:sldId id="325" r:id="rId7"/>
    <p:sldId id="329" r:id="rId8"/>
    <p:sldId id="268" r:id="rId9"/>
    <p:sldId id="269" r:id="rId10"/>
    <p:sldId id="270" r:id="rId11"/>
    <p:sldId id="332" r:id="rId12"/>
    <p:sldId id="275" r:id="rId13"/>
    <p:sldId id="276" r:id="rId14"/>
    <p:sldId id="277" r:id="rId15"/>
    <p:sldId id="278" r:id="rId16"/>
    <p:sldId id="293" r:id="rId17"/>
    <p:sldId id="280" r:id="rId18"/>
    <p:sldId id="281" r:id="rId19"/>
    <p:sldId id="296" r:id="rId20"/>
    <p:sldId id="283" r:id="rId21"/>
    <p:sldId id="284" r:id="rId22"/>
    <p:sldId id="285" r:id="rId23"/>
    <p:sldId id="286" r:id="rId24"/>
    <p:sldId id="298" r:id="rId25"/>
    <p:sldId id="288" r:id="rId26"/>
    <p:sldId id="289" r:id="rId27"/>
    <p:sldId id="300" r:id="rId28"/>
    <p:sldId id="301" r:id="rId29"/>
    <p:sldId id="302" r:id="rId30"/>
    <p:sldId id="304" r:id="rId31"/>
    <p:sldId id="305" r:id="rId32"/>
    <p:sldId id="307" r:id="rId33"/>
    <p:sldId id="330" r:id="rId34"/>
    <p:sldId id="308" r:id="rId35"/>
    <p:sldId id="309" r:id="rId36"/>
    <p:sldId id="311" r:id="rId37"/>
    <p:sldId id="314" r:id="rId38"/>
    <p:sldId id="315" r:id="rId39"/>
    <p:sldId id="316" r:id="rId40"/>
    <p:sldId id="317" r:id="rId41"/>
    <p:sldId id="333" r:id="rId42"/>
    <p:sldId id="334" r:id="rId43"/>
    <p:sldId id="336" r:id="rId44"/>
    <p:sldId id="337" r:id="rId45"/>
    <p:sldId id="341" r:id="rId46"/>
    <p:sldId id="342" r:id="rId47"/>
    <p:sldId id="343" r:id="rId48"/>
    <p:sldId id="344" r:id="rId49"/>
    <p:sldId id="345" r:id="rId50"/>
    <p:sldId id="347" r:id="rId51"/>
    <p:sldId id="348" r:id="rId52"/>
    <p:sldId id="351" r:id="rId53"/>
    <p:sldId id="352" r:id="rId54"/>
    <p:sldId id="353" r:id="rId55"/>
    <p:sldId id="355" r:id="rId56"/>
    <p:sldId id="357" r:id="rId57"/>
    <p:sldId id="359" r:id="rId58"/>
    <p:sldId id="361" r:id="rId59"/>
    <p:sldId id="362" r:id="rId60"/>
    <p:sldId id="365" r:id="rId61"/>
    <p:sldId id="366" r:id="rId62"/>
    <p:sldId id="368" r:id="rId63"/>
    <p:sldId id="369" r:id="rId64"/>
    <p:sldId id="370" r:id="rId65"/>
    <p:sldId id="371" r:id="rId66"/>
    <p:sldId id="372" r:id="rId67"/>
    <p:sldId id="373" r:id="rId68"/>
    <p:sldId id="374" r:id="rId69"/>
    <p:sldId id="375" r:id="rId70"/>
    <p:sldId id="378" r:id="rId71"/>
    <p:sldId id="379" r:id="rId72"/>
    <p:sldId id="380" r:id="rId73"/>
    <p:sldId id="381" r:id="rId74"/>
    <p:sldId id="382" r:id="rId75"/>
    <p:sldId id="383" r:id="rId76"/>
    <p:sldId id="384" r:id="rId77"/>
    <p:sldId id="386" r:id="rId78"/>
    <p:sldId id="387" r:id="rId79"/>
    <p:sldId id="388" r:id="rId80"/>
    <p:sldId id="389" r:id="rId81"/>
    <p:sldId id="392" r:id="rId82"/>
    <p:sldId id="393" r:id="rId83"/>
    <p:sldId id="394" r:id="rId84"/>
    <p:sldId id="397" r:id="rId85"/>
    <p:sldId id="398" r:id="rId86"/>
    <p:sldId id="399" r:id="rId87"/>
    <p:sldId id="400" r:id="rId88"/>
    <p:sldId id="401" r:id="rId89"/>
    <p:sldId id="402" r:id="rId90"/>
    <p:sldId id="403" r:id="rId91"/>
    <p:sldId id="405" r:id="rId92"/>
    <p:sldId id="406" r:id="rId93"/>
    <p:sldId id="408" r:id="rId94"/>
    <p:sldId id="409" r:id="rId95"/>
    <p:sldId id="410" r:id="rId96"/>
    <p:sldId id="411" r:id="rId97"/>
    <p:sldId id="412" r:id="rId98"/>
    <p:sldId id="413" r:id="rId99"/>
    <p:sldId id="414" r:id="rId100"/>
    <p:sldId id="415" r:id="rId101"/>
    <p:sldId id="416" r:id="rId102"/>
    <p:sldId id="417" r:id="rId103"/>
    <p:sldId id="422" r:id="rId104"/>
    <p:sldId id="423" r:id="rId105"/>
    <p:sldId id="426" r:id="rId106"/>
    <p:sldId id="429" r:id="rId107"/>
    <p:sldId id="430" r:id="rId108"/>
    <p:sldId id="431" r:id="rId109"/>
    <p:sldId id="432" r:id="rId110"/>
    <p:sldId id="433" r:id="rId111"/>
    <p:sldId id="434" r:id="rId112"/>
    <p:sldId id="435" r:id="rId113"/>
    <p:sldId id="436" r:id="rId114"/>
    <p:sldId id="437" r:id="rId115"/>
    <p:sldId id="440" r:id="rId116"/>
    <p:sldId id="441" r:id="rId117"/>
    <p:sldId id="442" r:id="rId118"/>
    <p:sldId id="443" r:id="rId119"/>
    <p:sldId id="473" r:id="rId120"/>
    <p:sldId id="474" r:id="rId121"/>
    <p:sldId id="475" r:id="rId122"/>
    <p:sldId id="451" r:id="rId123"/>
    <p:sldId id="452" r:id="rId124"/>
    <p:sldId id="453" r:id="rId125"/>
    <p:sldId id="454" r:id="rId126"/>
    <p:sldId id="455" r:id="rId127"/>
    <p:sldId id="460" r:id="rId128"/>
    <p:sldId id="461" r:id="rId129"/>
    <p:sldId id="462" r:id="rId130"/>
    <p:sldId id="463" r:id="rId131"/>
    <p:sldId id="468" r:id="rId132"/>
    <p:sldId id="469" r:id="rId133"/>
    <p:sldId id="476" r:id="rId134"/>
    <p:sldId id="472" r:id="rId13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88CF5-B889-43DA-91BE-99DB8442D681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70781-C109-4CF5-8879-0014D246DD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4610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170781-C109-4CF5-8879-0014D246DD5E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6604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46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79648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6661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70563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3157854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799077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807629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085040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381685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620065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168838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909697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5DA16-02D2-4E66-AB0D-4E9E5AECA6BF}" type="datetimeFigureOut">
              <a:rPr lang="ko-KR" altLang="en-US" smtClean="0"/>
              <a:t>2015-11-05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565E5-4156-4EB3-ABED-921156DB518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939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395536" y="3140968"/>
            <a:ext cx="8352928" cy="158417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&amp;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순서도: 수행의 시작/종료 19"/>
          <p:cNvSpPr/>
          <p:nvPr/>
        </p:nvSpPr>
        <p:spPr>
          <a:xfrm>
            <a:off x="1115616" y="3383995"/>
            <a:ext cx="2448272" cy="1098122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모세오경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95536" y="1196752"/>
            <a:ext cx="842493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창조와 족장들</a:t>
            </a:r>
            <a:endParaRPr lang="en-US" altLang="ko-KR" sz="40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 모세</a:t>
            </a:r>
            <a:r>
              <a:rPr lang="en-US" altLang="ko-KR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여호수아</a:t>
            </a:r>
            <a:endParaRPr lang="ko-KR" alt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순서도: 수행의 시작/종료 21"/>
          <p:cNvSpPr/>
          <p:nvPr/>
        </p:nvSpPr>
        <p:spPr>
          <a:xfrm>
            <a:off x="5508104" y="3383995"/>
            <a:ext cx="2304256" cy="1098122"/>
          </a:xfrm>
          <a:prstGeom prst="flowChartTerminator">
            <a:avLst/>
          </a:prstGeom>
          <a:solidFill>
            <a:srgbClr val="D60093"/>
          </a:solidFill>
          <a:ln>
            <a:solidFill>
              <a:srgbClr val="D6009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여호수아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14964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80"/>
          </a:xfrm>
          <a:prstGeom prst="flowChartProces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순서도: 처리 2"/>
          <p:cNvSpPr/>
          <p:nvPr/>
        </p:nvSpPr>
        <p:spPr>
          <a:xfrm>
            <a:off x="0" y="3284984"/>
            <a:ext cx="9144000" cy="576064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축복의 통로 유지</a:t>
            </a:r>
            <a:endParaRPr lang="ko-KR" altLang="en-US" sz="28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4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2483768" y="1988840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408712" y="1124744"/>
            <a:ext cx="2699792" cy="4824536"/>
          </a:xfrm>
          <a:prstGeom prst="rect">
            <a:avLst/>
          </a:prstGeom>
          <a:solidFill>
            <a:schemeClr val="accent1">
              <a:lumMod val="75000"/>
              <a:alpha val="5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아브라함과 다윗의 자손</a:t>
            </a:r>
            <a:endParaRPr kumimoji="0"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</a:t>
            </a:r>
            <a:endParaRPr kumimoji="0"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그리스도의</a:t>
            </a:r>
            <a:endParaRPr kumimoji="0"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계보라</a:t>
            </a:r>
            <a:endParaRPr kumimoji="0"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4" y="5139302"/>
            <a:ext cx="3139446" cy="1420371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979712" y="5301208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 animBg="1"/>
      <p:bldP spid="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타원 17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842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갈매기형 수장 19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거룩한 이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는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합당하게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반응하라고 요구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갈매기형 수장 21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포로 생활도 초월하여</a:t>
            </a:r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백성에게 </a:t>
            </a:r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새 언약을 약속하신다</a:t>
            </a:r>
          </a:p>
        </p:txBody>
      </p:sp>
      <p:sp>
        <p:nvSpPr>
          <p:cNvPr id="24" name="모서리가 둥근 사각형 설명선 23"/>
          <p:cNvSpPr/>
          <p:nvPr/>
        </p:nvSpPr>
        <p:spPr>
          <a:xfrm>
            <a:off x="1736321" y="3212976"/>
            <a:ext cx="3024336" cy="1080120"/>
          </a:xfrm>
          <a:prstGeom prst="wedgeRoundRectCallout">
            <a:avLst>
              <a:gd name="adj1" fmla="val 60077"/>
              <a:gd name="adj2" fmla="val -82967"/>
              <a:gd name="adj3" fmla="val 16667"/>
            </a:avLst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 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7:14</a:t>
            </a:r>
          </a:p>
          <a:p>
            <a:pPr algn="ctr"/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임마누엘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모서리가 둥근 사각형 설명선 24"/>
          <p:cNvSpPr/>
          <p:nvPr/>
        </p:nvSpPr>
        <p:spPr>
          <a:xfrm>
            <a:off x="5940152" y="3212976"/>
            <a:ext cx="3024336" cy="1080120"/>
          </a:xfrm>
          <a:prstGeom prst="wedgeRoundRectCallout">
            <a:avLst>
              <a:gd name="adj1" fmla="val 4292"/>
              <a:gd name="adj2" fmla="val -81775"/>
              <a:gd name="adj3" fmla="val 16667"/>
            </a:avLst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마태복음 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1:21</a:t>
            </a:r>
          </a:p>
          <a:p>
            <a:pPr algn="ctr"/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6" name="그림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2339268" cy="1058349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>
            <a:off x="5383958" y="494562"/>
            <a:ext cx="1339245" cy="782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40292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2339268" cy="1058349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>
            <a:off x="5383958" y="494562"/>
            <a:ext cx="1339245" cy="782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207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갈매기형 수장 13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갈매기형 수장 14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거룩한 이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는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합당하게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반응하라고 요구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포로 생활도 초월하여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백성에게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새 언약을 약속하신다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8" name="모서리가 둥근 사각형 설명선 27"/>
          <p:cNvSpPr/>
          <p:nvPr/>
        </p:nvSpPr>
        <p:spPr>
          <a:xfrm>
            <a:off x="2627784" y="2492896"/>
            <a:ext cx="3024336" cy="1080120"/>
          </a:xfrm>
          <a:prstGeom prst="wedgeRoundRectCallout">
            <a:avLst>
              <a:gd name="adj1" fmla="val 42618"/>
              <a:gd name="adj2" fmla="val 91117"/>
              <a:gd name="adj3" fmla="val 16667"/>
            </a:avLst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절망스런 상태에서</a:t>
            </a:r>
            <a:endParaRPr lang="en-US" altLang="ko-K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모서리가 둥근 사각형 설명선 28"/>
          <p:cNvSpPr/>
          <p:nvPr/>
        </p:nvSpPr>
        <p:spPr>
          <a:xfrm>
            <a:off x="5954524" y="2492896"/>
            <a:ext cx="3024336" cy="1080120"/>
          </a:xfrm>
          <a:prstGeom prst="wedgeRoundRectCallout">
            <a:avLst>
              <a:gd name="adj1" fmla="val -59158"/>
              <a:gd name="adj2" fmla="val 178159"/>
              <a:gd name="adj3" fmla="val 16667"/>
            </a:avLst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예레미야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31:33</a:t>
            </a:r>
          </a:p>
          <a:p>
            <a:pPr algn="ctr"/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나의 법을 마음에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3560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2339268" cy="1058349"/>
          </a:xfrm>
          <a:prstGeom prst="rect">
            <a:avLst/>
          </a:prstGeom>
        </p:spPr>
      </p:pic>
      <p:sp>
        <p:nvSpPr>
          <p:cNvPr id="27" name="직사각형 26"/>
          <p:cNvSpPr/>
          <p:nvPr/>
        </p:nvSpPr>
        <p:spPr>
          <a:xfrm>
            <a:off x="5383958" y="494562"/>
            <a:ext cx="1339245" cy="7826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207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갈매기형 수장 18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포로 생활도 초월하여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백성에게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새 언약을 약속하신다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842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갈매기형 수장 21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거룩한 이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는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합당하게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반응하라고 요구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오각형 23"/>
          <p:cNvSpPr/>
          <p:nvPr/>
        </p:nvSpPr>
        <p:spPr>
          <a:xfrm>
            <a:off x="4350860" y="3068960"/>
            <a:ext cx="4392488" cy="792088"/>
          </a:xfrm>
          <a:prstGeom prst="homePlate">
            <a:avLst/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</a:t>
            </a:r>
            <a:endParaRPr lang="ko-KR" altLang="en-US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312008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타원 9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339752" y="4149080"/>
            <a:ext cx="1503784" cy="1287760"/>
          </a:xfrm>
          <a:prstGeom prst="ellipse">
            <a:avLst/>
          </a:prstGeom>
          <a:solidFill>
            <a:schemeClr val="tx1"/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애가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5536" y="980728"/>
            <a:ext cx="8568952" cy="93610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바벨론을</a:t>
            </a:r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일으켜 심판</a:t>
            </a:r>
            <a:endParaRPr lang="ko-KR" altLang="en-US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95536" y="1916832"/>
            <a:ext cx="8568952" cy="936104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성읍 예루살렘도 사라짐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95536" y="2852936"/>
            <a:ext cx="8568952" cy="93610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의지하던 것</a:t>
            </a:r>
            <a:r>
              <a:rPr lang="en-US" altLang="ko-KR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종교의식 모두 없음</a:t>
            </a:r>
            <a:endParaRPr lang="ko-KR" altLang="en-US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1310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1067829"/>
            <a:ext cx="9143998" cy="5817555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신실하시다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2339752" y="4149080"/>
            <a:ext cx="1503784" cy="1287760"/>
          </a:xfrm>
          <a:prstGeom prst="ellipse">
            <a:avLst/>
          </a:prstGeom>
          <a:solidFill>
            <a:schemeClr val="tx1"/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애가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85040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2339752" y="4149080"/>
            <a:ext cx="1503784" cy="1287760"/>
          </a:xfrm>
          <a:prstGeom prst="ellipse">
            <a:avLst/>
          </a:prstGeom>
          <a:solidFill>
            <a:schemeClr val="tx1"/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애가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5165810" y="3284984"/>
            <a:ext cx="3222614" cy="2952328"/>
          </a:xfrm>
          <a:prstGeom prst="ellipse">
            <a:avLst/>
          </a:prstGeom>
          <a:solidFill>
            <a:schemeClr val="bg1"/>
          </a:solidFill>
          <a:ln w="92075"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여호와의</a:t>
            </a:r>
            <a:endParaRPr lang="en-US" altLang="ko-KR" sz="40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인자</a:t>
            </a:r>
            <a:endParaRPr lang="ko-KR" alt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95536" y="980728"/>
            <a:ext cx="8568952" cy="1224136"/>
          </a:xfrm>
          <a:prstGeom prst="rect">
            <a:avLst/>
          </a:prstGeom>
          <a:solidFill>
            <a:schemeClr val="bg1"/>
          </a:solidFill>
          <a:ln w="38100"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보내셔서</a:t>
            </a:r>
            <a:endParaRPr lang="en-US" altLang="ko-KR" sz="36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 영원한 관계를 누림</a:t>
            </a:r>
            <a:endParaRPr lang="ko-KR" altLang="en-US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95536" y="2204864"/>
            <a:ext cx="8568952" cy="936104"/>
          </a:xfrm>
          <a:prstGeom prst="rect">
            <a:avLst/>
          </a:prstGeom>
          <a:solidFill>
            <a:srgbClr val="3333FF"/>
          </a:solidFill>
          <a:ln w="38100">
            <a:solidFill>
              <a:srgbClr val="333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성령을 보내셔서 위로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12712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갈매기형 수장 10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07904" y="2548200"/>
            <a:ext cx="5256584" cy="1744896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바벨론의</a:t>
            </a:r>
            <a:r>
              <a:rPr lang="ko-KR" altLang="en-US" sz="5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포로</a:t>
            </a:r>
            <a:endParaRPr lang="ko-KR" altLang="en-US" sz="5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갈매기형 수장 13"/>
          <p:cNvSpPr/>
          <p:nvPr/>
        </p:nvSpPr>
        <p:spPr>
          <a:xfrm>
            <a:off x="2843808" y="4149080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707904" y="4293096"/>
            <a:ext cx="5256584" cy="1368152"/>
          </a:xfrm>
          <a:prstGeom prst="rect">
            <a:avLst/>
          </a:prstGeom>
          <a:solidFill>
            <a:srgbClr val="006600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여호야긴이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조공을 바칠 때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07904" y="1196752"/>
            <a:ext cx="5256584" cy="1368152"/>
          </a:xfrm>
          <a:prstGeom prst="rect">
            <a:avLst/>
          </a:prstGeom>
          <a:solidFill>
            <a:srgbClr val="006600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여호야긴이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잡혀갈 때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829051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갈매기형 수장 11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7904" y="1340768"/>
            <a:ext cx="5256584" cy="2160240"/>
          </a:xfrm>
          <a:prstGeom prst="rect">
            <a:avLst/>
          </a:prstGeom>
          <a:solidFill>
            <a:srgbClr val="006600"/>
          </a:solidFill>
          <a:ln w="603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임재가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떠나는 환상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?!!!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 없이 우리는 마른 뼈지만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다시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생기를 주실 수 있다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갈매기형 수장 17"/>
          <p:cNvSpPr/>
          <p:nvPr/>
        </p:nvSpPr>
        <p:spPr>
          <a:xfrm>
            <a:off x="2843808" y="4149080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715670" y="3573016"/>
            <a:ext cx="5256584" cy="216024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59535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갈매기형 수장 12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707904" y="1340768"/>
            <a:ext cx="5256584" cy="2160240"/>
          </a:xfrm>
          <a:prstGeom prst="rect">
            <a:avLst/>
          </a:prstGeom>
          <a:solidFill>
            <a:schemeClr val="bg1"/>
          </a:solidFill>
          <a:ln w="25400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임재가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떠나는 환상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?!!!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 없이 우리는 마른 뼈지만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다시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생기를 주실 수 있다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갈매기형 수장 14"/>
          <p:cNvSpPr/>
          <p:nvPr/>
        </p:nvSpPr>
        <p:spPr>
          <a:xfrm>
            <a:off x="2843808" y="4149080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15670" y="3573016"/>
            <a:ext cx="5256584" cy="2160240"/>
          </a:xfrm>
          <a:prstGeom prst="rect">
            <a:avLst/>
          </a:prstGeom>
          <a:solidFill>
            <a:srgbClr val="006600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다니엘의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세 친구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느부갓네살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 왕들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…?!!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 인간 통치자보다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우월하시</a:t>
            </a:r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31968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갈매기형 수장 11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7904" y="1340768"/>
            <a:ext cx="5256584" cy="2160240"/>
          </a:xfrm>
          <a:prstGeom prst="rect">
            <a:avLst/>
          </a:prstGeom>
          <a:solidFill>
            <a:srgbClr val="006600"/>
          </a:solidFill>
          <a:ln w="603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 자신이 곧 성전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 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2:13-21)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생명은 그리스도를 영접하는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모든 사람에게 넘친다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갈매기형 수장 17"/>
          <p:cNvSpPr/>
          <p:nvPr/>
        </p:nvSpPr>
        <p:spPr>
          <a:xfrm>
            <a:off x="2843808" y="4149080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715670" y="3573016"/>
            <a:ext cx="5256584" cy="2160240"/>
          </a:xfrm>
          <a:prstGeom prst="rect">
            <a:avLst/>
          </a:prstGeom>
          <a:solidFill>
            <a:schemeClr val="bg1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다니엘의</a:t>
            </a:r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세 친구</a:t>
            </a:r>
            <a:endParaRPr lang="en-US" altLang="ko-K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느부갓네살</a:t>
            </a:r>
            <a:r>
              <a:rPr lang="en-US" altLang="ko-K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 왕들</a:t>
            </a:r>
            <a:r>
              <a:rPr lang="en-US" altLang="ko-K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…?!!</a:t>
            </a:r>
          </a:p>
          <a:p>
            <a:pPr algn="ctr"/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 인간 통치자보다</a:t>
            </a:r>
            <a:endParaRPr lang="en-US" altLang="ko-K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우월하시다</a:t>
            </a:r>
            <a:endParaRPr lang="en-US" altLang="ko-K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3974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80"/>
          </a:xfrm>
          <a:prstGeom prst="flowChartProces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순서도: 처리 2"/>
          <p:cNvSpPr/>
          <p:nvPr/>
        </p:nvSpPr>
        <p:spPr>
          <a:xfrm>
            <a:off x="0" y="3284984"/>
            <a:ext cx="9144000" cy="576064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축복의 통로 유지</a:t>
            </a:r>
            <a:endParaRPr lang="ko-KR" altLang="en-US" sz="28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4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2483768" y="1988840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64" y="5139302"/>
            <a:ext cx="3139446" cy="1420371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1979712" y="5301208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모서리가 접힌 도형 8"/>
          <p:cNvSpPr/>
          <p:nvPr/>
        </p:nvSpPr>
        <p:spPr>
          <a:xfrm>
            <a:off x="5688632" y="4005064"/>
            <a:ext cx="3491880" cy="2808312"/>
          </a:xfrm>
          <a:prstGeom prst="foldedCorne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모든 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구속 사역의 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 핵심은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갈 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3:7-8, 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행 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4:12)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21832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타원 7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rgbClr val="006600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갈매기형 수장 12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707904" y="1340768"/>
            <a:ext cx="5256584" cy="2160240"/>
          </a:xfrm>
          <a:prstGeom prst="rect">
            <a:avLst/>
          </a:prstGeom>
          <a:solidFill>
            <a:schemeClr val="bg1"/>
          </a:solidFill>
          <a:ln w="25400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 자신이 곧 성전</a:t>
            </a:r>
            <a:endParaRPr lang="en-US" altLang="ko-K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 </a:t>
            </a:r>
            <a:r>
              <a:rPr lang="en-US" altLang="ko-K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2:13-21)</a:t>
            </a:r>
          </a:p>
          <a:p>
            <a:pPr algn="ctr"/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생명은 그리스도를 영접하는</a:t>
            </a:r>
            <a:endParaRPr lang="en-US" altLang="ko-K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모든 사람에게 넘친다</a:t>
            </a:r>
          </a:p>
        </p:txBody>
      </p:sp>
      <p:sp>
        <p:nvSpPr>
          <p:cNvPr id="15" name="갈매기형 수장 14"/>
          <p:cNvSpPr/>
          <p:nvPr/>
        </p:nvSpPr>
        <p:spPr>
          <a:xfrm>
            <a:off x="2843808" y="4149080"/>
            <a:ext cx="720081" cy="1008112"/>
          </a:xfrm>
          <a:prstGeom prst="chevron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15670" y="3573016"/>
            <a:ext cx="5256584" cy="2160240"/>
          </a:xfrm>
          <a:prstGeom prst="rect">
            <a:avLst/>
          </a:prstGeom>
          <a:solidFill>
            <a:srgbClr val="006600"/>
          </a:solidFill>
          <a:ln w="22225"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가르침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 사하심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축사와 치유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물위를 걸으심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누구에게 권세가 있는가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60324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타원 49"/>
          <p:cNvSpPr/>
          <p:nvPr/>
        </p:nvSpPr>
        <p:spPr>
          <a:xfrm>
            <a:off x="755576" y="908720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2411760" y="836712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827584" y="1052736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요엘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2564159" y="980727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오바댜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251520" y="2204864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1907704" y="2132856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404379" y="2276872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요나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1979712" y="2276871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8" name="타원 57"/>
          <p:cNvSpPr/>
          <p:nvPr/>
        </p:nvSpPr>
        <p:spPr>
          <a:xfrm>
            <a:off x="539552" y="3645024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9" name="타원 58"/>
          <p:cNvSpPr/>
          <p:nvPr/>
        </p:nvSpPr>
        <p:spPr>
          <a:xfrm>
            <a:off x="2195736" y="3645024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0" name="타원 59"/>
          <p:cNvSpPr/>
          <p:nvPr/>
        </p:nvSpPr>
        <p:spPr>
          <a:xfrm>
            <a:off x="611560" y="3789040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</a:t>
            </a:r>
            <a:r>
              <a:rPr lang="ko-KR" altLang="en-US" sz="28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훔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1" name="타원 60"/>
          <p:cNvSpPr/>
          <p:nvPr/>
        </p:nvSpPr>
        <p:spPr>
          <a:xfrm>
            <a:off x="2348135" y="3789039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국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2" name="타원 61"/>
          <p:cNvSpPr/>
          <p:nvPr/>
        </p:nvSpPr>
        <p:spPr>
          <a:xfrm>
            <a:off x="539552" y="5013176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3" name="타원 62"/>
          <p:cNvSpPr/>
          <p:nvPr/>
        </p:nvSpPr>
        <p:spPr>
          <a:xfrm>
            <a:off x="691951" y="5157191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랴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4" name="타원 63"/>
          <p:cNvSpPr/>
          <p:nvPr/>
        </p:nvSpPr>
        <p:spPr>
          <a:xfrm>
            <a:off x="2483768" y="5229200"/>
            <a:ext cx="1872208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5" name="타원 64"/>
          <p:cNvSpPr/>
          <p:nvPr/>
        </p:nvSpPr>
        <p:spPr>
          <a:xfrm>
            <a:off x="2555775" y="5301208"/>
            <a:ext cx="1676625" cy="13681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말라기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4841469" y="3032956"/>
            <a:ext cx="3456384" cy="158417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순서도: 수행의 시작/종료 26"/>
          <p:cNvSpPr/>
          <p:nvPr/>
        </p:nvSpPr>
        <p:spPr>
          <a:xfrm>
            <a:off x="5345525" y="3275983"/>
            <a:ext cx="2448272" cy="1098122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소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서신서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8390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타원 49"/>
          <p:cNvSpPr/>
          <p:nvPr/>
        </p:nvSpPr>
        <p:spPr>
          <a:xfrm>
            <a:off x="755576" y="908720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2411760" y="836712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2" name="타원 51"/>
          <p:cNvSpPr/>
          <p:nvPr/>
        </p:nvSpPr>
        <p:spPr>
          <a:xfrm>
            <a:off x="827584" y="1052736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요엘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2564159" y="980727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오바댜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251520" y="2204864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1907704" y="2132856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404379" y="2276872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요나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7" name="타원 56"/>
          <p:cNvSpPr/>
          <p:nvPr/>
        </p:nvSpPr>
        <p:spPr>
          <a:xfrm>
            <a:off x="1979712" y="2276871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8" name="타원 57"/>
          <p:cNvSpPr/>
          <p:nvPr/>
        </p:nvSpPr>
        <p:spPr>
          <a:xfrm>
            <a:off x="539552" y="3645024"/>
            <a:ext cx="1584176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9" name="타원 58"/>
          <p:cNvSpPr/>
          <p:nvPr/>
        </p:nvSpPr>
        <p:spPr>
          <a:xfrm>
            <a:off x="2195736" y="3645024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0" name="타원 59"/>
          <p:cNvSpPr/>
          <p:nvPr/>
        </p:nvSpPr>
        <p:spPr>
          <a:xfrm>
            <a:off x="611560" y="3789040"/>
            <a:ext cx="1359309" cy="12816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</a:t>
            </a:r>
            <a:r>
              <a:rPr lang="ko-KR" altLang="en-US" sz="28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훔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1" name="타원 60"/>
          <p:cNvSpPr/>
          <p:nvPr/>
        </p:nvSpPr>
        <p:spPr>
          <a:xfrm>
            <a:off x="2348135" y="3789039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국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2" name="타원 61"/>
          <p:cNvSpPr/>
          <p:nvPr/>
        </p:nvSpPr>
        <p:spPr>
          <a:xfrm>
            <a:off x="539552" y="5013176"/>
            <a:ext cx="1944216" cy="18002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3" name="타원 62"/>
          <p:cNvSpPr/>
          <p:nvPr/>
        </p:nvSpPr>
        <p:spPr>
          <a:xfrm>
            <a:off x="691951" y="5157191"/>
            <a:ext cx="1668242" cy="152574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</a:t>
            </a:r>
            <a:r>
              <a:rPr lang="ko-KR" altLang="en-US" sz="24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랴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4" name="타원 63"/>
          <p:cNvSpPr/>
          <p:nvPr/>
        </p:nvSpPr>
        <p:spPr>
          <a:xfrm>
            <a:off x="2483768" y="5229200"/>
            <a:ext cx="1872208" cy="1512168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5" name="타원 64"/>
          <p:cNvSpPr/>
          <p:nvPr/>
        </p:nvSpPr>
        <p:spPr>
          <a:xfrm>
            <a:off x="2555775" y="5301208"/>
            <a:ext cx="1676625" cy="136815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말라기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6" name="모서리가 둥근 직사각형 65"/>
          <p:cNvSpPr/>
          <p:nvPr/>
        </p:nvSpPr>
        <p:spPr>
          <a:xfrm>
            <a:off x="4396393" y="1168505"/>
            <a:ext cx="3992031" cy="96435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남북분열 </a:t>
            </a:r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초기</a:t>
            </a:r>
            <a:endParaRPr lang="ko-KR" altLang="en-US" sz="3200" dirty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7" name="모서리가 둥근 직사각형 66"/>
          <p:cNvSpPr/>
          <p:nvPr/>
        </p:nvSpPr>
        <p:spPr>
          <a:xfrm>
            <a:off x="3923928" y="2551332"/>
            <a:ext cx="3992031" cy="11657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남북분열 </a:t>
            </a:r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중기</a:t>
            </a:r>
            <a:endParaRPr lang="en-US" altLang="ko-KR" sz="3200" dirty="0" smtClean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북이스라엘과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이방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8" name="모서리가 둥근 직사각형 67"/>
          <p:cNvSpPr/>
          <p:nvPr/>
        </p:nvSpPr>
        <p:spPr>
          <a:xfrm>
            <a:off x="4180369" y="4120833"/>
            <a:ext cx="4208055" cy="96435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멸망</a:t>
            </a:r>
            <a:endParaRPr lang="en-US" altLang="ko-KR" sz="3200" dirty="0" smtClean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남유다와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이방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9" name="모서리가 둥근 직사각형 68"/>
          <p:cNvSpPr/>
          <p:nvPr/>
        </p:nvSpPr>
        <p:spPr>
          <a:xfrm>
            <a:off x="4396393" y="5517232"/>
            <a:ext cx="4208055" cy="96435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포로귀환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과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이후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0" name="오른쪽 화살표 69"/>
          <p:cNvSpPr/>
          <p:nvPr/>
        </p:nvSpPr>
        <p:spPr>
          <a:xfrm>
            <a:off x="4180369" y="1412776"/>
            <a:ext cx="607655" cy="50405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1" name="오른쪽 화살표 70"/>
          <p:cNvSpPr/>
          <p:nvPr/>
        </p:nvSpPr>
        <p:spPr>
          <a:xfrm>
            <a:off x="3748321" y="2852936"/>
            <a:ext cx="607655" cy="50405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2" name="오른쪽 화살표 71"/>
          <p:cNvSpPr/>
          <p:nvPr/>
        </p:nvSpPr>
        <p:spPr>
          <a:xfrm>
            <a:off x="3964345" y="4293096"/>
            <a:ext cx="607655" cy="50405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3" name="오른쪽 화살표 72"/>
          <p:cNvSpPr/>
          <p:nvPr/>
        </p:nvSpPr>
        <p:spPr>
          <a:xfrm>
            <a:off x="4252377" y="5733256"/>
            <a:ext cx="607655" cy="504056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53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타원 25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요엘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오바댜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극심한 가뭄과 메뚜기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관계에서만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풍성함이 있다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3" name="모서리가 둥근 직사각형 32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백성을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건드린 것은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하나님을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건드린 것이다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관계를 벗어나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진노를 피할 자가 누가 있겠는가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4684425" y="116632"/>
            <a:ext cx="3487975" cy="7920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남북분열 </a:t>
            </a:r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초기</a:t>
            </a:r>
            <a:endParaRPr lang="ko-KR" altLang="en-US" sz="3200" dirty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순서도: 수행의 시작/종료 11"/>
          <p:cNvSpPr/>
          <p:nvPr/>
        </p:nvSpPr>
        <p:spPr>
          <a:xfrm>
            <a:off x="3717185" y="2668415"/>
            <a:ext cx="1853645" cy="657073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그런데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모서리가 둥근 사각형 설명선 12"/>
          <p:cNvSpPr/>
          <p:nvPr/>
        </p:nvSpPr>
        <p:spPr>
          <a:xfrm>
            <a:off x="7020272" y="1840355"/>
            <a:ext cx="1800200" cy="999728"/>
          </a:xfrm>
          <a:prstGeom prst="wedgeRoundRectCallout">
            <a:avLst>
              <a:gd name="adj1" fmla="val -65188"/>
              <a:gd name="adj2" fmla="val 82912"/>
              <a:gd name="adj3" fmla="val 16667"/>
            </a:avLst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에돔에게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4041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2" grpId="0" animBg="1"/>
      <p:bldP spid="13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요엘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오바댜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여호와의 날에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우리를 심판하실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예수님은 그분께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속한 양을 아신다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억울한 일을 당하고도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 불의를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갚아주시기를 기다린다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렌즈</a:t>
            </a:r>
            <a:r>
              <a:rPr lang="en-US" altLang="ko-KR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99740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>
            <a:off x="2627784" y="2695348"/>
            <a:ext cx="3992031" cy="11657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남북분열 </a:t>
            </a:r>
            <a:r>
              <a:rPr lang="ko-KR" altLang="en-US" sz="3200" dirty="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중기</a:t>
            </a:r>
            <a:endParaRPr lang="en-US" altLang="ko-KR" sz="3200" dirty="0" smtClean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북이스라엘과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이방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225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타원 4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백성의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불성실이 초래한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엄청난 심판 중에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희망의 약속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주제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" name="모서리가 둥근 사각형 설명선 1"/>
          <p:cNvSpPr/>
          <p:nvPr/>
        </p:nvSpPr>
        <p:spPr>
          <a:xfrm>
            <a:off x="2867786" y="2321507"/>
            <a:ext cx="1800200" cy="999728"/>
          </a:xfrm>
          <a:prstGeom prst="wedgeRoundRectCallout">
            <a:avLst>
              <a:gd name="adj1" fmla="val -36572"/>
              <a:gd name="adj2" fmla="val 93218"/>
              <a:gd name="adj3" fmla="val 16667"/>
            </a:avLst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30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년간</a:t>
            </a:r>
            <a:endParaRPr lang="en-US" altLang="ko-K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여섯</a:t>
            </a:r>
            <a:r>
              <a:rPr lang="ko-KR" altLang="en-US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2822104" y="908720"/>
            <a:ext cx="1800200" cy="999728"/>
          </a:xfrm>
          <a:prstGeom prst="wedgeRoundRectCallout">
            <a:avLst>
              <a:gd name="adj1" fmla="val -63042"/>
              <a:gd name="adj2" fmla="val 55859"/>
              <a:gd name="adj3" fmla="val 16667"/>
            </a:avLst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부정한 아내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5097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4" name="타원 3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5" name="타원 4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백성의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불성실이 초래한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엄청난 심판 중에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희망의 약속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호시절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하나님보다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누리는 것에 열광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그것을 향하는 심판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주제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3707904" y="4005064"/>
            <a:ext cx="3816424" cy="648072"/>
          </a:xfrm>
          <a:prstGeom prst="line">
            <a:avLst/>
          </a:prstGeom>
          <a:ln w="73025">
            <a:solidFill>
              <a:srgbClr val="FF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/>
        </p:nvCxnSpPr>
        <p:spPr>
          <a:xfrm flipH="1" flipV="1">
            <a:off x="6732240" y="3573016"/>
            <a:ext cx="792088" cy="1080120"/>
          </a:xfrm>
          <a:prstGeom prst="line">
            <a:avLst/>
          </a:prstGeom>
          <a:ln w="73025">
            <a:solidFill>
              <a:srgbClr val="FF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 flipV="1">
            <a:off x="3347864" y="4005064"/>
            <a:ext cx="360040" cy="648072"/>
          </a:xfrm>
          <a:prstGeom prst="line">
            <a:avLst/>
          </a:prstGeom>
          <a:ln w="73025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9283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신실한 신부가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원하는 모습이 되도록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가운데 일하신다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말씀과 행동과 감정이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드러내는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자비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</a:t>
            </a:r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렌즈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65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신실한 신부가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원하는 모습이 되도록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가운데 일하신다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말씀과 행동과 감정이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드러내는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자비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</a:t>
            </a:r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568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80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순서도: 처리 2"/>
          <p:cNvSpPr/>
          <p:nvPr/>
        </p:nvSpPr>
        <p:spPr>
          <a:xfrm>
            <a:off x="0" y="3284984"/>
            <a:ext cx="9144000" cy="576064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축복의 통로 유지</a:t>
            </a:r>
            <a:endParaRPr lang="ko-KR" altLang="en-US" sz="28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27584" y="1963450"/>
            <a:ext cx="2117436" cy="671692"/>
          </a:xfrm>
          <a:prstGeom prst="rect">
            <a:avLst/>
          </a:prstGeom>
          <a:solidFill>
            <a:schemeClr val="accent1">
              <a:lumMod val="75000"/>
              <a:alpha val="5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그런데</a:t>
            </a:r>
            <a:endParaRPr kumimoji="0"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923928" y="4541089"/>
            <a:ext cx="4968552" cy="1384989"/>
          </a:xfrm>
          <a:prstGeom prst="rect">
            <a:avLst/>
          </a:prstGeom>
          <a:solidFill>
            <a:srgbClr val="C00000">
              <a:alpha val="5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Something Wrong???</a:t>
            </a:r>
            <a:endParaRPr kumimoji="0"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신실한 신부가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원하는 모습이 되도록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가운데 일하신다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말씀과 행동과 감정이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드러내는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자비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</a:t>
            </a:r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확장된 긍휼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141295" y="5296963"/>
            <a:ext cx="1368152" cy="141277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요나</a:t>
            </a:r>
            <a:endParaRPr lang="ko-KR" altLang="en-US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503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타원 11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호세아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아모스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신실한 신부가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원하는 모습이 되도록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가운데 일하신다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말씀과 행동과 감정이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드러내는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자비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</a:t>
            </a:r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그 아들을 </a:t>
            </a:r>
            <a:r>
              <a:rPr lang="ko-KR" altLang="en-US" sz="3200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차별없이</a:t>
            </a:r>
            <a:r>
              <a:rPr lang="ko-KR" altLang="en-US" sz="32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endParaRPr lang="en-US" altLang="ko-KR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     모든 민족에게 긍휼의 도구로 삼으신다</a:t>
            </a:r>
          </a:p>
        </p:txBody>
      </p:sp>
      <p:sp>
        <p:nvSpPr>
          <p:cNvPr id="23" name="타원 22"/>
          <p:cNvSpPr/>
          <p:nvPr/>
        </p:nvSpPr>
        <p:spPr>
          <a:xfrm>
            <a:off x="141295" y="5296963"/>
            <a:ext cx="1368152" cy="141277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요나</a:t>
            </a:r>
            <a:endParaRPr lang="ko-KR" altLang="en-US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400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 이스라엘 멸망을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전후하</a:t>
            </a:r>
            <a:r>
              <a:rPr lang="ko-KR" altLang="en-US" sz="36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</a:t>
            </a:r>
          </a:p>
        </p:txBody>
      </p:sp>
      <p:sp>
        <p:nvSpPr>
          <p:cNvPr id="14" name="타원 13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8605801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0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배 불리기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탐욕에 눈먼 기회주의자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권력의 남용과 부정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484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과거의 습관으로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돌아간 </a:t>
            </a:r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니느웨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120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고귀한 혈통이나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지위를 가졌더라도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당하는 하나님의 심판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48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더 큰 악에게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심판당할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 백성의 악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6361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베들레헴 출신의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(5:2,5)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으로 인한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이해할 수 없는 감형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15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백성의 안전과 화평을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지키기 위한 </a:t>
            </a:r>
            <a:r>
              <a:rPr lang="ko-KR" altLang="en-US" sz="320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진멸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진노를 몸소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당하시려고 오신 예수님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952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그래서 찾게 되는 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 생명의 길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“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아들을 믿는 자에게는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영생이 있고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3:36)”</a:t>
            </a:r>
          </a:p>
        </p:txBody>
      </p:sp>
      <p:sp>
        <p:nvSpPr>
          <p:cNvPr id="23" name="타원 22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267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80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순서도: 처리 2"/>
          <p:cNvSpPr/>
          <p:nvPr/>
        </p:nvSpPr>
        <p:spPr>
          <a:xfrm>
            <a:off x="0" y="3284984"/>
            <a:ext cx="9144000" cy="576064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아브라함의 후손이라면 번성해야 하지 않는가</a:t>
            </a:r>
            <a:r>
              <a:rPr lang="en-US" altLang="ko-KR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27584" y="1963450"/>
            <a:ext cx="2117436" cy="671692"/>
          </a:xfrm>
          <a:prstGeom prst="rect">
            <a:avLst/>
          </a:prstGeom>
          <a:solidFill>
            <a:schemeClr val="accent1">
              <a:lumMod val="75000"/>
              <a:alpha val="5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그런데</a:t>
            </a:r>
            <a:endParaRPr kumimoji="0"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923928" y="4541089"/>
            <a:ext cx="4968552" cy="1384989"/>
          </a:xfrm>
          <a:prstGeom prst="rect">
            <a:avLst/>
          </a:prstGeom>
          <a:solidFill>
            <a:srgbClr val="C00000">
              <a:alpha val="5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Something Wrong???</a:t>
            </a:r>
            <a:endParaRPr kumimoji="0"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989840"/>
            <a:ext cx="3168352" cy="2112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SER\AppData\Local\Microsoft\Windows\Temporary Internet Files\Content.IE5\ZG4I3AA2\slavery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876" y="4221088"/>
            <a:ext cx="1734287" cy="239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6701821" y="4234888"/>
            <a:ext cx="2117436" cy="23762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출애굽기</a:t>
            </a:r>
            <a:endParaRPr lang="en-US" altLang="ko-KR" sz="4000" b="1" dirty="0" smtClean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40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Exodus</a:t>
            </a:r>
            <a:endParaRPr kumimoji="0" lang="en-US" altLang="ko-KR" sz="4000" b="1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2123728" y="2492896"/>
            <a:ext cx="5184576" cy="2736304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2283174" y="2655495"/>
            <a:ext cx="4814250" cy="238323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전체를 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다스리시는 하나님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여느 인간을 초월하는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예수님의 능력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2352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660232" y="980728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475928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미가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6812632" y="1124744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나훔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3528" y="4797152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475928" y="4941168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하박국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732240" y="46531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6884640" y="47971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스바냐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640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스가랴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불평과 갈등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분주한 일상에 빠져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중단된 성전건축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무엇이 우선인가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  <p:sp>
        <p:nvSpPr>
          <p:cNvPr id="27" name="직사각형 26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성전이 제시하는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미래가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지바와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심판을 보여준다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포로 귀환 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7225865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스가랴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다윗의 후손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스룹바벨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(2:23)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 인장</a:t>
            </a:r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그리스도를 통한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완성과 구속사역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 안에서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대제사장과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왕의 지위가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하나가 된다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예수렌즈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69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스가랴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다윗의 후손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스룹바벨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(2:23)</a:t>
            </a:r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 인장</a:t>
            </a:r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그리스도를 통한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완성과 구속사역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 안에서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대제사장과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왕의 지위가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하나가 된다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성전이 회복된 후 반복되는 타락 앞에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그리스도를 기다리며 하나님을 공경하라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141294" y="5296963"/>
            <a:ext cx="1910426" cy="141277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말라기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671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타원 10"/>
          <p:cNvSpPr/>
          <p:nvPr/>
        </p:nvSpPr>
        <p:spPr>
          <a:xfrm>
            <a:off x="755576" y="1052736"/>
            <a:ext cx="2088232" cy="194421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644008" y="1052736"/>
            <a:ext cx="2088232" cy="19442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907976" y="1205136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학개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4796408" y="1196752"/>
            <a:ext cx="1791816" cy="1647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스가랴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67544" y="2996952"/>
            <a:ext cx="4032448" cy="2232248"/>
          </a:xfrm>
          <a:prstGeom prst="rect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건축 사역에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재능과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능력을 어떻게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사용하겠는가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4644008" y="2996952"/>
            <a:ext cx="4032448" cy="22322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788024" y="3140968"/>
            <a:ext cx="3744416" cy="194421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 건축 현장에서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당신은 숙련공인가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잡부인가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67544" y="5445224"/>
            <a:ext cx="8208912" cy="115212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주변의 모든 것이 긴급하고 흥미로운데</a:t>
            </a:r>
            <a:endParaRPr lang="en-US" altLang="ko-KR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영원한 영적 진리를 집중할 수 있겠는가</a:t>
            </a:r>
            <a:r>
              <a:rPr lang="en-US" altLang="ko-KR" sz="28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141294" y="5296963"/>
            <a:ext cx="1910426" cy="1412776"/>
          </a:xfrm>
          <a:prstGeom prst="ellipse">
            <a:avLst/>
          </a:prstGeom>
          <a:solidFill>
            <a:srgbClr val="FF0066"/>
          </a:solidFill>
          <a:ln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말라기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4988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0728"/>
            <a:ext cx="7026283" cy="5877272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7026282" y="980728"/>
            <a:ext cx="2117718" cy="58772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떠남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</a:p>
          <a:p>
            <a:pPr algn="ctr"/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출구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</a:p>
          <a:p>
            <a:pPr algn="ctr"/>
            <a:endParaRPr lang="en-US" altLang="ko-K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27584" y="1412776"/>
            <a:ext cx="5832648" cy="4536504"/>
          </a:xfrm>
          <a:prstGeom prst="rect">
            <a:avLst/>
          </a:prstGeom>
          <a:solidFill>
            <a:srgbClr val="000099">
              <a:alpha val="7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신실하심에 대한</a:t>
            </a:r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확신이</a:t>
            </a:r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44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떠나지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 </a:t>
            </a:r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않고</a:t>
            </a:r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그리스도께</a:t>
            </a:r>
            <a:endParaRPr lang="en-US" altLang="ko-KR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주목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01821" y="4234888"/>
            <a:ext cx="2117436" cy="23762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출애굽기</a:t>
            </a:r>
            <a:endParaRPr lang="en-US" altLang="ko-KR" sz="4000" b="1" dirty="0" smtClean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ko-KR" sz="40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Exodus</a:t>
            </a:r>
            <a:endParaRPr kumimoji="0" lang="en-US" altLang="ko-KR" sz="4000" b="1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위쪽 화살표 5"/>
          <p:cNvSpPr/>
          <p:nvPr/>
        </p:nvSpPr>
        <p:spPr>
          <a:xfrm>
            <a:off x="7668344" y="3681028"/>
            <a:ext cx="936104" cy="684076"/>
          </a:xfrm>
          <a:prstGeom prst="upArrow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03565"/>
            <a:ext cx="3142494" cy="141732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1678751" y="1210207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4" name="오른쪽 화살표 설명선 3"/>
          <p:cNvSpPr/>
          <p:nvPr/>
        </p:nvSpPr>
        <p:spPr>
          <a:xfrm>
            <a:off x="586459" y="3861048"/>
            <a:ext cx="3636404" cy="2520280"/>
          </a:xfrm>
          <a:prstGeom prst="rightArrowCallout">
            <a:avLst/>
          </a:prstGeom>
          <a:solidFill>
            <a:srgbClr val="3333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점점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심각해지던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전염병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(7-12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" name="Picture 2" descr="C:\Users\USER\AppData\Local\Microsoft\Windows\Temporary Internet Files\Content.IE5\DAI63R3A\parents-child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885" y="3827698"/>
            <a:ext cx="2344319" cy="262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타원 5"/>
          <p:cNvSpPr/>
          <p:nvPr/>
        </p:nvSpPr>
        <p:spPr>
          <a:xfrm>
            <a:off x="4348877" y="4440654"/>
            <a:ext cx="2455371" cy="190805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장자의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죽음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86459" y="3429000"/>
            <a:ext cx="6178745" cy="398698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애굽이</a:t>
            </a:r>
            <a:r>
              <a:rPr lang="ko-KR" altLang="en-US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믿고 따르던 신들</a:t>
            </a:r>
            <a:endParaRPr lang="ko-KR" alt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86458" y="2564904"/>
            <a:ext cx="6178745" cy="792088"/>
          </a:xfrm>
          <a:prstGeom prst="rect">
            <a:avLst/>
          </a:prstGeom>
          <a:solidFill>
            <a:srgbClr val="3333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9" name="직선 연결선 8"/>
          <p:cNvCxnSpPr/>
          <p:nvPr/>
        </p:nvCxnSpPr>
        <p:spPr>
          <a:xfrm>
            <a:off x="72008" y="4430670"/>
            <a:ext cx="4644008" cy="9984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원호 9"/>
          <p:cNvSpPr/>
          <p:nvPr/>
        </p:nvSpPr>
        <p:spPr>
          <a:xfrm flipH="1">
            <a:off x="4716016" y="3848164"/>
            <a:ext cx="2271038" cy="1165012"/>
          </a:xfrm>
          <a:prstGeom prst="arc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원호 10"/>
          <p:cNvSpPr/>
          <p:nvPr/>
        </p:nvSpPr>
        <p:spPr>
          <a:xfrm>
            <a:off x="4716016" y="3848164"/>
            <a:ext cx="2096616" cy="1165012"/>
          </a:xfrm>
          <a:prstGeom prst="arc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12" name="직선 연결선 11"/>
          <p:cNvCxnSpPr>
            <a:stCxn id="11" idx="2"/>
          </p:cNvCxnSpPr>
          <p:nvPr/>
        </p:nvCxnSpPr>
        <p:spPr>
          <a:xfrm>
            <a:off x="6812632" y="4430670"/>
            <a:ext cx="2223864" cy="6442"/>
          </a:xfrm>
          <a:prstGeom prst="line">
            <a:avLst/>
          </a:prstGeom>
          <a:ln w="635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형 설명선 12"/>
          <p:cNvSpPr/>
          <p:nvPr/>
        </p:nvSpPr>
        <p:spPr>
          <a:xfrm>
            <a:off x="6012160" y="1473365"/>
            <a:ext cx="2880320" cy="1487583"/>
          </a:xfrm>
          <a:prstGeom prst="wedgeEllipseCallout">
            <a:avLst>
              <a:gd name="adj1" fmla="val -45293"/>
              <a:gd name="adj2" fmla="val 103815"/>
            </a:avLst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유월</a:t>
            </a:r>
            <a:endParaRPr lang="ko-KR" altLang="en-US" sz="4400" b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020272" y="3086194"/>
            <a:ext cx="2117718" cy="2708920"/>
          </a:xfrm>
          <a:prstGeom prst="rect">
            <a:avLst/>
          </a:prstGeom>
          <a:solidFill>
            <a:srgbClr val="00B0F0">
              <a:alpha val="7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애굽의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억압에서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건져내심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03565"/>
            <a:ext cx="3142494" cy="1417323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678751" y="1210207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1" name="빗면 10"/>
          <p:cNvSpPr/>
          <p:nvPr/>
        </p:nvSpPr>
        <p:spPr>
          <a:xfrm>
            <a:off x="5381839" y="836712"/>
            <a:ext cx="1872208" cy="1377534"/>
          </a:xfrm>
          <a:prstGeom prst="bevel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구원</a:t>
            </a:r>
            <a:endParaRPr lang="ko-KR" altLang="en-US" sz="4000" b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빗면 11"/>
          <p:cNvSpPr/>
          <p:nvPr/>
        </p:nvSpPr>
        <p:spPr>
          <a:xfrm>
            <a:off x="3504204" y="848131"/>
            <a:ext cx="1872208" cy="688767"/>
          </a:xfrm>
          <a:prstGeom prst="bevel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~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에서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빗면 12"/>
          <p:cNvSpPr/>
          <p:nvPr/>
        </p:nvSpPr>
        <p:spPr>
          <a:xfrm>
            <a:off x="7221400" y="836712"/>
            <a:ext cx="1872208" cy="688767"/>
          </a:xfrm>
          <a:prstGeom prst="bevel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~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로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빗면 13"/>
          <p:cNvSpPr/>
          <p:nvPr/>
        </p:nvSpPr>
        <p:spPr>
          <a:xfrm>
            <a:off x="3491880" y="1536898"/>
            <a:ext cx="1872208" cy="688767"/>
          </a:xfrm>
          <a:prstGeom prst="bevel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노예상태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빗면 14"/>
          <p:cNvSpPr/>
          <p:nvPr/>
        </p:nvSpPr>
        <p:spPr>
          <a:xfrm>
            <a:off x="7236296" y="1516146"/>
            <a:ext cx="1872208" cy="1604928"/>
          </a:xfrm>
          <a:prstGeom prst="bevel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생명을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주는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65898" y="3089712"/>
            <a:ext cx="6038350" cy="357964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[</a:t>
            </a:r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출애굽기 </a:t>
            </a:r>
            <a:r>
              <a:rPr lang="en-US" altLang="ko-KR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29</a:t>
            </a:r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46</a:t>
            </a:r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절</a:t>
            </a:r>
            <a:r>
              <a:rPr lang="en-US" altLang="ko-KR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]</a:t>
            </a:r>
          </a:p>
          <a:p>
            <a:pPr algn="ctr"/>
            <a:endParaRPr lang="en-US" altLang="ko-KR" sz="24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그들은 내가 그들의 하나님 여호와로서</a:t>
            </a:r>
            <a:endParaRPr lang="en-US" altLang="ko-KR" sz="24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그들 중에 </a:t>
            </a:r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거하려고</a:t>
            </a:r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그들을 </a:t>
            </a:r>
            <a:r>
              <a:rPr lang="ko-KR" altLang="en-US" sz="2400" b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애굽</a:t>
            </a:r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땅에서</a:t>
            </a:r>
            <a:endParaRPr lang="en-US" altLang="ko-KR" sz="24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인도하여 낸 줄을 알리라</a:t>
            </a:r>
            <a:endParaRPr lang="en-US" altLang="ko-KR" sz="24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나는 그들의 하나님 여호와니라</a:t>
            </a:r>
            <a:endParaRPr lang="ko-KR" altLang="en-US" sz="24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70" y="2635752"/>
            <a:ext cx="1286256" cy="1225296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7020272" y="3086194"/>
            <a:ext cx="2117718" cy="2708920"/>
          </a:xfrm>
          <a:prstGeom prst="rect">
            <a:avLst/>
          </a:prstGeom>
          <a:solidFill>
            <a:srgbClr val="00B0F0">
              <a:alpha val="7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애굽의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억압에서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건져내심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765106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80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" name="Picture 2" descr="C:\Users\USER\AppData\Local\Microsoft\Windows\Temporary Internet Files\Content.IE5\IM9T1ZBR\Lukhot-Habrit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86238"/>
            <a:ext cx="2592288" cy="240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AppData\Local\Microsoft\Windows\Temporary Internet Files\Content.IE5\ZG4I3AA2\logo-gold-bull-17611145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24944"/>
            <a:ext cx="3093945" cy="309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2771800" y="2312876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외적</a:t>
            </a:r>
            <a:r>
              <a:rPr lang="en-US" altLang="ko-K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구속에서는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해방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771800" y="3356992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그러나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771800" y="4581128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더 집요한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내적 구속에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매여있</a:t>
            </a:r>
            <a:r>
              <a: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음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순서도: 처리 1"/>
          <p:cNvSpPr/>
          <p:nvPr/>
        </p:nvSpPr>
        <p:spPr>
          <a:xfrm>
            <a:off x="0" y="908720"/>
            <a:ext cx="9144000" cy="5949279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789548" y="2708920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 결박을</a:t>
            </a:r>
            <a:endParaRPr lang="en-US" altLang="ko-KR" sz="5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깨뜨리려면</a:t>
            </a:r>
            <a:r>
              <a:rPr lang="en-US" altLang="ko-KR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2771800" y="4581128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더 집요한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내적 구속</a:t>
            </a:r>
            <a:endParaRPr lang="en-US" altLang="ko-KR" sz="36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매여있</a:t>
            </a:r>
            <a:r>
              <a:rPr lang="ko-KR" altLang="en-US" sz="36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음</a:t>
            </a:r>
            <a:endParaRPr lang="en-US" altLang="ko-KR" sz="36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348880"/>
            <a:ext cx="7160344" cy="402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78323"/>
            <a:ext cx="2808312" cy="1270557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1372518" y="1240229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004048" y="5301208"/>
            <a:ext cx="403244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성막</a:t>
            </a:r>
            <a:endParaRPr lang="en-US" altLang="ko-KR" sz="54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353774" y="836712"/>
            <a:ext cx="2117718" cy="868247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제단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710979" y="847782"/>
            <a:ext cx="2117718" cy="868247"/>
          </a:xfrm>
          <a:prstGeom prst="rect">
            <a:avLst/>
          </a:prstGeom>
          <a:solidFill>
            <a:schemeClr val="accent2">
              <a:alpha val="7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물두멍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004048" y="1412776"/>
            <a:ext cx="2117718" cy="868247"/>
          </a:xfrm>
          <a:prstGeom prst="rect">
            <a:avLst/>
          </a:prstGeom>
          <a:solidFill>
            <a:schemeClr val="accent3">
              <a:alpha val="7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진설병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719255" y="1957913"/>
            <a:ext cx="2117718" cy="868247"/>
          </a:xfrm>
          <a:prstGeom prst="rect">
            <a:avLst/>
          </a:prstGeom>
          <a:solidFill>
            <a:srgbClr val="7030A0">
              <a:alpha val="74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등잔대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5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58037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4067944" y="1946069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323528" y="3263598"/>
            <a:ext cx="5472608" cy="3261746"/>
          </a:xfrm>
          <a:prstGeom prst="wedgeRoundRectCallout">
            <a:avLst>
              <a:gd name="adj1" fmla="val 31568"/>
              <a:gd name="adj2" fmla="val -65722"/>
              <a:gd name="adj3" fmla="val 16667"/>
            </a:avLst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 희생제사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그리스도의 속죄사역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82751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6" grpId="0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471284" y="3387615"/>
            <a:ext cx="2304256" cy="78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1600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3600" b="0" kern="1200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창세기</a:t>
            </a:r>
            <a:endParaRPr lang="ko-KR" altLang="en-US" sz="3600" b="0" kern="1200" cap="none" spc="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7380312" y="5796822"/>
            <a:ext cx="1008111" cy="864096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6444208" y="5727731"/>
            <a:ext cx="1078489" cy="930079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타락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518119" y="5763830"/>
            <a:ext cx="1078489" cy="93007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아담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6436101" y="4881210"/>
            <a:ext cx="1078489" cy="930079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아브라함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7380312" y="5076742"/>
            <a:ext cx="1078489" cy="93007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요셉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7811865" y="5722462"/>
            <a:ext cx="1078489" cy="930079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바벨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5518119" y="5288637"/>
            <a:ext cx="1078489" cy="93007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노아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946199" y="5753676"/>
            <a:ext cx="1078489" cy="930079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고대근동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6697051" y="5811289"/>
            <a:ext cx="1078489" cy="93007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ETC</a:t>
            </a:r>
            <a:endParaRPr lang="ko-KR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391980" y="4500678"/>
            <a:ext cx="4498374" cy="2240690"/>
          </a:xfrm>
          <a:prstGeom prst="rect">
            <a:avLst/>
          </a:prstGeom>
          <a:solidFill>
            <a:srgbClr val="C0000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상세한 내용</a:t>
            </a:r>
            <a:endParaRPr lang="ko-KR" altLang="en-US" sz="48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5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88510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491880" y="3276542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926254" y="972286"/>
            <a:ext cx="3852448" cy="864096"/>
          </a:xfrm>
          <a:prstGeom prst="wedgeRoundRectCallout">
            <a:avLst>
              <a:gd name="adj1" fmla="val 35976"/>
              <a:gd name="adj2" fmla="val 243611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정보의 이해</a:t>
            </a:r>
            <a:endParaRPr lang="ko-KR" altLang="en-US" sz="40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97504" y="1908390"/>
            <a:ext cx="3852448" cy="1374274"/>
          </a:xfrm>
          <a:prstGeom prst="wedgeRoundRectCallout">
            <a:avLst>
              <a:gd name="adj1" fmla="val 52319"/>
              <a:gd name="adj2" fmla="val 65678"/>
              <a:gd name="adj3" fmla="val 16667"/>
            </a:avLst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오늘날 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삶과의 관련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99369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9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8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81" tmFilter="0, 0; 0.125,0.2665; 0.25,0.4; 0.375,0.465; 0.5,0.5;  0.625,0.535; 0.75,0.6; 0.875,0.7335; 1,1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90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44" tmFilter="0, 0; 0.125,0.2665; 0.25,0.4; 0.375,0.465; 0.5,0.5;  0.625,0.535; 0.75,0.6; 0.875,0.7335; 1,1">
                                          <p:stCondLst>
                                            <p:cond delay="14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3">
                                          <p:stCondLst>
                                            <p:cond delay="5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45" decel="50000">
                                          <p:stCondLst>
                                            <p:cond delay="59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3">
                                          <p:stCondLst>
                                            <p:cond delay="114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45" decel="50000">
                                          <p:stCondLst>
                                            <p:cond delay="117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3">
                                          <p:stCondLst>
                                            <p:cond delay="143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45" decel="50000">
                                          <p:stCondLst>
                                            <p:cond delay="1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3">
                                          <p:stCondLst>
                                            <p:cond delay="158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45" decel="50000">
                                          <p:stCondLst>
                                            <p:cond delay="160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7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456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22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14070"/>
            <a:ext cx="7026283" cy="594393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764704"/>
            <a:ext cx="3142494" cy="141732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7367383" y="914070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오늘의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827584" y="1844824"/>
            <a:ext cx="5832648" cy="4536504"/>
          </a:xfrm>
          <a:prstGeom prst="rect">
            <a:avLst/>
          </a:prstGeom>
          <a:solidFill>
            <a:schemeClr val="accent1">
              <a:alpha val="59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인간의 죄가 끊임없이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일을 망쳐 놓는데도 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불구하고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그 </a:t>
            </a:r>
            <a:r>
              <a:rPr lang="ko-KR" altLang="en-US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임재를</a:t>
            </a:r>
            <a:endParaRPr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보존하려고 애쓰신다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07504" y="1196752"/>
            <a:ext cx="5904656" cy="1152128"/>
          </a:xfrm>
          <a:prstGeom prst="rect">
            <a:avLst/>
          </a:prstGeom>
          <a:solidFill>
            <a:srgbClr val="00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How to Live?</a:t>
            </a:r>
            <a:endParaRPr lang="ko-KR" altLang="en-US" sz="48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274794" y="2060848"/>
            <a:ext cx="5832648" cy="45365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그렇다면</a:t>
            </a:r>
            <a:endParaRPr lang="en-US" altLang="ko-KR" sz="4000" b="1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백성은</a:t>
            </a:r>
            <a:endParaRPr lang="en-US" altLang="ko-KR" sz="4000" b="1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</a:t>
            </a:r>
            <a:endParaRPr lang="en-US" altLang="ko-KR" sz="4000" b="1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분의 </a:t>
            </a:r>
            <a:r>
              <a:rPr lang="ko-KR" altLang="en-US" sz="4000" b="1" dirty="0" err="1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endParaRPr lang="en-US" altLang="ko-KR" sz="4000" b="1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가운데서 살아야 하는지</a:t>
            </a:r>
            <a:r>
              <a:rPr lang="en-US" altLang="ko-KR" sz="40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141369" y="2492896"/>
            <a:ext cx="2592288" cy="936104"/>
          </a:xfrm>
          <a:prstGeom prst="roundRect">
            <a:avLst/>
          </a:prstGeom>
          <a:solidFill>
            <a:srgbClr val="CCCC00"/>
          </a:solidFill>
          <a:ln>
            <a:solidFill>
              <a:srgbClr val="CCCC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레위</a:t>
            </a:r>
            <a:r>
              <a:rPr lang="ko-KR" altLang="en-US" sz="36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010" y="1453239"/>
            <a:ext cx="3142494" cy="1417323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7537257" y="1659881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0" y="2924944"/>
            <a:ext cx="6516216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번제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(1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2644801" y="3717032"/>
            <a:ext cx="6535711" cy="792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소제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(2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-1" y="4578990"/>
            <a:ext cx="6372199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화목제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(3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923928" y="5301208"/>
            <a:ext cx="5237089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속죄제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속건제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(4:1-6:7)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907704" y="2996952"/>
            <a:ext cx="4591495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전적으로 항복</a:t>
            </a:r>
            <a:endParaRPr lang="ko-KR" altLang="en-US" sz="3200" b="1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644801" y="3789040"/>
            <a:ext cx="4519487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 smtClean="0">
                <a:ln w="18415" cmpd="sng">
                  <a:solidFill>
                    <a:srgbClr val="9BBB59">
                      <a:lumMod val="75000"/>
                    </a:srgbClr>
                  </a:solidFill>
                  <a:prstDash val="solid"/>
                </a:ln>
                <a:solidFill>
                  <a:srgbClr val="9BBB59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여호와의 자비로운 공급을 인정</a:t>
            </a:r>
            <a:endParaRPr lang="ko-KR" altLang="en-US" sz="2400" b="1" dirty="0">
              <a:ln w="18415" cmpd="sng">
                <a:solidFill>
                  <a:srgbClr val="9BBB59">
                    <a:lumMod val="75000"/>
                  </a:srgbClr>
                </a:solidFill>
                <a:prstDash val="solid"/>
              </a:ln>
              <a:solidFill>
                <a:srgbClr val="9BBB59">
                  <a:lumMod val="75000"/>
                </a:srgb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322004" y="4653136"/>
            <a:ext cx="4050195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특별한 관계의 열망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7748" y="6093296"/>
            <a:ext cx="9126251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속죄와 하나님과의 관계 회복</a:t>
            </a:r>
            <a:r>
              <a:rPr lang="en-US" altLang="ko-KR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그분의 방법</a:t>
            </a:r>
            <a:endParaRPr lang="ko-KR" altLang="en-US" sz="3200" b="1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7504" y="1196752"/>
            <a:ext cx="5904656" cy="1152128"/>
          </a:xfrm>
          <a:prstGeom prst="rect">
            <a:avLst/>
          </a:prstGeom>
          <a:solidFill>
            <a:srgbClr val="00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가운데</a:t>
            </a:r>
            <a:endParaRPr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거하는 삶</a:t>
            </a:r>
            <a:endParaRPr lang="ko-KR" altLang="en-US" sz="3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84" y="620688"/>
            <a:ext cx="3139446" cy="1420371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7530232" y="782594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0" y="2924944"/>
            <a:ext cx="6516216" cy="7920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번제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(1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2644801" y="3717032"/>
            <a:ext cx="6535711" cy="7920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소제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(2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-1" y="4578990"/>
            <a:ext cx="6372199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화목제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(3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923928" y="5301208"/>
            <a:ext cx="5237089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속죄제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속건제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(4:1-6:7)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2644801" y="3789040"/>
            <a:ext cx="4519487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400" b="1" dirty="0" smtClean="0">
                <a:ln w="18415" cmpd="sng">
                  <a:solidFill>
                    <a:srgbClr val="9BBB59">
                      <a:lumMod val="75000"/>
                    </a:srgbClr>
                  </a:solidFill>
                  <a:prstDash val="solid"/>
                </a:ln>
                <a:solidFill>
                  <a:srgbClr val="9BBB59">
                    <a:lumMod val="75000"/>
                  </a:srgb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여호와의 자비로운 공급을 인정</a:t>
            </a:r>
            <a:endParaRPr lang="ko-KR" altLang="en-US" sz="2400" b="1" dirty="0">
              <a:ln w="18415" cmpd="sng">
                <a:solidFill>
                  <a:srgbClr val="9BBB59">
                    <a:lumMod val="75000"/>
                  </a:srgbClr>
                </a:solidFill>
                <a:prstDash val="solid"/>
              </a:ln>
              <a:solidFill>
                <a:srgbClr val="9BBB59">
                  <a:lumMod val="75000"/>
                </a:srgb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7748" y="6093296"/>
            <a:ext cx="9126251" cy="6480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속죄와 하나님과의 관계 회복</a:t>
            </a:r>
            <a:r>
              <a:rPr lang="en-US" altLang="ko-KR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 </a:t>
            </a:r>
            <a:r>
              <a:rPr lang="ko-KR" altLang="en-US" sz="3200" b="1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그분의 방법</a:t>
            </a:r>
            <a:endParaRPr lang="ko-KR" altLang="en-US" sz="3200" b="1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907704" y="2996952"/>
            <a:ext cx="4591495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전적으로 항복</a:t>
            </a:r>
            <a:endParaRPr lang="ko-KR" altLang="en-US" sz="3200" b="1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322004" y="4653136"/>
            <a:ext cx="4050195" cy="720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b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특별한 관계의 열망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07504" y="1196752"/>
            <a:ext cx="5904656" cy="1152128"/>
          </a:xfrm>
          <a:prstGeom prst="rect">
            <a:avLst/>
          </a:prstGeom>
          <a:solidFill>
            <a:srgbClr val="00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가운데</a:t>
            </a:r>
            <a:endParaRPr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거하는 삶</a:t>
            </a:r>
            <a:endParaRPr lang="ko-KR" altLang="en-US" sz="3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30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5374"/>
            <a:ext cx="3762164" cy="417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3923928" y="2250079"/>
            <a:ext cx="2247479" cy="1106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5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084" y="620688"/>
            <a:ext cx="3139446" cy="1420371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7530232" y="782594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07504" y="1196752"/>
            <a:ext cx="5904656" cy="1152128"/>
          </a:xfrm>
          <a:prstGeom prst="rect">
            <a:avLst/>
          </a:prstGeom>
          <a:solidFill>
            <a:srgbClr val="00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가운데</a:t>
            </a:r>
            <a:endParaRPr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거하는 삶</a:t>
            </a:r>
            <a:endParaRPr lang="ko-KR" altLang="en-US" sz="3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1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75374"/>
            <a:ext cx="3762164" cy="417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/>
          <p:cNvSpPr/>
          <p:nvPr/>
        </p:nvSpPr>
        <p:spPr>
          <a:xfrm>
            <a:off x="3923928" y="2250079"/>
            <a:ext cx="2247479" cy="1106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5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899592" y="2276872"/>
            <a:ext cx="7848872" cy="453650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우리에게는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완벽한 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희생 제물만이 아니라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우리를 위해 제사를 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드려줄 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4000" b="1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완벽한 제사장이 필요하다</a:t>
            </a:r>
            <a:endParaRPr lang="en-US" altLang="ko-KR" sz="4000" b="1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76516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057" y="889324"/>
            <a:ext cx="3142494" cy="1417323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7525304" y="1038690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오늘의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</a:t>
            </a:r>
          </a:p>
        </p:txBody>
      </p:sp>
      <p:sp>
        <p:nvSpPr>
          <p:cNvPr id="4" name="모서리가 접힌 도형 3"/>
          <p:cNvSpPr/>
          <p:nvPr/>
        </p:nvSpPr>
        <p:spPr>
          <a:xfrm>
            <a:off x="1525009" y="3244564"/>
            <a:ext cx="7548201" cy="2983366"/>
          </a:xfrm>
          <a:prstGeom prst="foldedCorne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[</a:t>
            </a:r>
            <a:r>
              <a:rPr lang="ko-KR" altLang="en-US" sz="3200" b="1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베드로후서</a:t>
            </a:r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3:14]</a:t>
            </a:r>
          </a:p>
          <a:p>
            <a:pPr algn="ctr"/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그러므로 사랑하는 자들아</a:t>
            </a:r>
            <a:endParaRPr lang="en-US" altLang="ko-KR" sz="32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너희가 이것을 바라보나니</a:t>
            </a:r>
            <a:endParaRPr lang="en-US" altLang="ko-KR" sz="32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 앞에서 점도 없고</a:t>
            </a:r>
            <a:endParaRPr lang="en-US" altLang="ko-KR" sz="32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흠도 없이 평강가운데서</a:t>
            </a:r>
            <a:endParaRPr lang="en-US" altLang="ko-KR" sz="32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나타나기를 힘쓰라</a:t>
            </a:r>
            <a:endParaRPr lang="ko-KR" altLang="en-US" sz="32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0" y="2420888"/>
            <a:ext cx="6228184" cy="82367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생명을 주시는 영을 우리에게 보내셔서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우리로 살게 하신 바로 그 삶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7504" y="1196752"/>
            <a:ext cx="5904656" cy="1152128"/>
          </a:xfrm>
          <a:prstGeom prst="rect">
            <a:avLst/>
          </a:prstGeom>
          <a:solidFill>
            <a:srgbClr val="0033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</a:t>
            </a:r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임재</a:t>
            </a:r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가운데</a:t>
            </a:r>
            <a:endParaRPr lang="en-US" altLang="ko-KR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lvl="0" algn="ctr"/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거하는 삶</a:t>
            </a:r>
            <a:endParaRPr lang="ko-KR" altLang="en-US" sz="3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1070005" y="2631739"/>
            <a:ext cx="6228184" cy="1183716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아브라함에게 하신 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약속이 성취되어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……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615537" y="3815455"/>
            <a:ext cx="6228184" cy="1183716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애굽의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끔찍한 종살이에서 그들을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건져 주신 하나님에 대한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123728" y="4923166"/>
            <a:ext cx="6228184" cy="118371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믿음과 순종은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숫자에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비례하여 자라났는가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" name="Picture 2" descr="C:\Users\USER\AppData\Local\Microsoft\Windows\Temporary Internet Files\Content.IE5\IM9T1ZBR\Notdone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73" y="4840330"/>
            <a:ext cx="2045054" cy="2045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378529" y="1375201"/>
            <a:ext cx="3744416" cy="1147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민수기</a:t>
            </a:r>
            <a:r>
              <a:rPr lang="ko-KR" altLang="en-US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Numbers</a:t>
            </a:r>
          </a:p>
          <a:p>
            <a:pPr algn="ctr"/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 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약속하신 안식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0" y="980728"/>
            <a:ext cx="9144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78529" y="1375201"/>
            <a:ext cx="3744416" cy="1147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민수기</a:t>
            </a:r>
            <a:r>
              <a:rPr lang="ko-KR" altLang="en-US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Numbers</a:t>
            </a:r>
          </a:p>
          <a:p>
            <a:pPr algn="ctr"/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 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약속하신 안식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876325" y="5589241"/>
            <a:ext cx="2335617" cy="57606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 백성의 눈</a:t>
            </a:r>
            <a:endParaRPr lang="ko-KR" alt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정육면체 8"/>
          <p:cNvSpPr/>
          <p:nvPr/>
        </p:nvSpPr>
        <p:spPr>
          <a:xfrm>
            <a:off x="5997945" y="4072565"/>
            <a:ext cx="2537292" cy="1631804"/>
          </a:xfrm>
          <a:prstGeom prst="cube">
            <a:avLst/>
          </a:prstGeom>
          <a:solidFill>
            <a:schemeClr val="accent4">
              <a:lumMod val="7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</a:t>
            </a:r>
            <a:r>
              <a:rPr lang="ko-KR" altLang="en-US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재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0" name="Picture 3" descr="C:\Users\USER\AppData\Local\Microsoft\Windows\Temporary Internet Files\Content.IE5\Z7M3KLJ7\large-Eye-0-10886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356" y="4322504"/>
            <a:ext cx="1404136" cy="14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정육면체 10"/>
          <p:cNvSpPr/>
          <p:nvPr/>
        </p:nvSpPr>
        <p:spPr>
          <a:xfrm>
            <a:off x="4901747" y="1747997"/>
            <a:ext cx="3660986" cy="2466125"/>
          </a:xfrm>
          <a:prstGeom prst="cube">
            <a:avLst/>
          </a:prstGeom>
          <a:solidFill>
            <a:srgbClr val="C00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보이는</a:t>
            </a:r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</a:t>
            </a:r>
          </a:p>
        </p:txBody>
      </p:sp>
      <p:sp>
        <p:nvSpPr>
          <p:cNvPr id="12" name="타원 11"/>
          <p:cNvSpPr/>
          <p:nvPr/>
        </p:nvSpPr>
        <p:spPr>
          <a:xfrm>
            <a:off x="5997945" y="188640"/>
            <a:ext cx="2318471" cy="206834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하나님에</a:t>
            </a:r>
            <a:endParaRPr lang="en-US" altLang="ko-KR" sz="28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대한</a:t>
            </a:r>
            <a:endParaRPr lang="en-US" altLang="ko-KR" sz="28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</a:t>
            </a:r>
            <a:r>
              <a:rPr lang="ko-KR" altLang="en-US" sz="28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뢰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9" y="2522479"/>
            <a:ext cx="2786996" cy="1256987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682180" y="2648642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</p:spTree>
    <p:extLst>
      <p:ext uri="{BB962C8B-B14F-4D97-AF65-F5344CB8AC3E}">
        <p14:creationId xmlns:p14="http://schemas.microsoft.com/office/powerpoint/2010/main" val="2470731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78529" y="1375201"/>
            <a:ext cx="3744416" cy="1147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민수기</a:t>
            </a:r>
            <a:r>
              <a:rPr lang="ko-KR" altLang="en-US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Numbers</a:t>
            </a:r>
          </a:p>
          <a:p>
            <a:pPr algn="ctr"/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 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약속하신 안식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876325" y="5589241"/>
            <a:ext cx="2335617" cy="57606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 백성의 눈</a:t>
            </a:r>
            <a:endParaRPr lang="ko-KR" alt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정육면체 8"/>
          <p:cNvSpPr/>
          <p:nvPr/>
        </p:nvSpPr>
        <p:spPr>
          <a:xfrm>
            <a:off x="5997945" y="4072565"/>
            <a:ext cx="2537292" cy="1631804"/>
          </a:xfrm>
          <a:prstGeom prst="cube">
            <a:avLst/>
          </a:prstGeom>
          <a:solidFill>
            <a:schemeClr val="accent4">
              <a:lumMod val="7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</a:t>
            </a:r>
            <a:r>
              <a:rPr lang="ko-KR" altLang="en-US" sz="2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재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0" name="Picture 3" descr="C:\Users\USER\AppData\Local\Microsoft\Windows\Temporary Internet Files\Content.IE5\Z7M3KLJ7\large-Eye-0-10886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356" y="4322504"/>
            <a:ext cx="1404136" cy="140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정육면체 10"/>
          <p:cNvSpPr/>
          <p:nvPr/>
        </p:nvSpPr>
        <p:spPr>
          <a:xfrm>
            <a:off x="4901747" y="1747997"/>
            <a:ext cx="3660986" cy="2466125"/>
          </a:xfrm>
          <a:prstGeom prst="cube">
            <a:avLst/>
          </a:prstGeom>
          <a:solidFill>
            <a:srgbClr val="C00000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보이는</a:t>
            </a:r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9" y="2522479"/>
            <a:ext cx="2786996" cy="1256987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682180" y="2648642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5" name="타원 14"/>
          <p:cNvSpPr/>
          <p:nvPr/>
        </p:nvSpPr>
        <p:spPr>
          <a:xfrm>
            <a:off x="5997945" y="188640"/>
            <a:ext cx="2318471" cy="206834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의심과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항</a:t>
            </a:r>
          </a:p>
        </p:txBody>
      </p:sp>
    </p:spTree>
    <p:extLst>
      <p:ext uri="{BB962C8B-B14F-4D97-AF65-F5344CB8AC3E}">
        <p14:creationId xmlns:p14="http://schemas.microsoft.com/office/powerpoint/2010/main" val="14795537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378529" y="1375201"/>
            <a:ext cx="3744416" cy="1147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민수기</a:t>
            </a:r>
            <a:r>
              <a:rPr lang="ko-KR" altLang="en-US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Numbers</a:t>
            </a:r>
          </a:p>
          <a:p>
            <a:pPr algn="ctr"/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 </a:t>
            </a:r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약속하신 안식 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-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9" y="2522479"/>
            <a:ext cx="2786996" cy="1256987"/>
          </a:xfrm>
          <a:prstGeom prst="rect">
            <a:avLst/>
          </a:prstGeom>
        </p:spPr>
      </p:pic>
      <p:sp>
        <p:nvSpPr>
          <p:cNvPr id="14" name="직사각형 13"/>
          <p:cNvSpPr/>
          <p:nvPr/>
        </p:nvSpPr>
        <p:spPr>
          <a:xfrm>
            <a:off x="1682180" y="2648642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5" name="타원 14"/>
          <p:cNvSpPr/>
          <p:nvPr/>
        </p:nvSpPr>
        <p:spPr>
          <a:xfrm>
            <a:off x="5997945" y="188640"/>
            <a:ext cx="2318471" cy="206834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의심과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항</a:t>
            </a:r>
          </a:p>
        </p:txBody>
      </p:sp>
      <p:sp>
        <p:nvSpPr>
          <p:cNvPr id="12" name="위쪽 화살표 11"/>
          <p:cNvSpPr/>
          <p:nvPr/>
        </p:nvSpPr>
        <p:spPr>
          <a:xfrm>
            <a:off x="5436096" y="2280135"/>
            <a:ext cx="3528392" cy="1944216"/>
          </a:xfrm>
          <a:prstGeom prst="upArrow">
            <a:avLst/>
          </a:prstGeom>
          <a:solidFill>
            <a:srgbClr val="C00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652120" y="4224351"/>
            <a:ext cx="2952328" cy="1364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b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징</a:t>
            </a:r>
            <a:r>
              <a:rPr lang="ko-KR" altLang="en-US" sz="6600" b="1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</p:spTree>
    <p:extLst>
      <p:ext uri="{BB962C8B-B14F-4D97-AF65-F5344CB8AC3E}">
        <p14:creationId xmlns:p14="http://schemas.microsoft.com/office/powerpoint/2010/main" val="39935806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둥근 직사각형 1"/>
          <p:cNvSpPr/>
          <p:nvPr/>
        </p:nvSpPr>
        <p:spPr>
          <a:xfrm>
            <a:off x="5759316" y="2372951"/>
            <a:ext cx="1728192" cy="912033"/>
          </a:xfrm>
          <a:prstGeom prst="round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기원</a:t>
            </a:r>
            <a:endParaRPr lang="ko-KR" altLang="en-US" sz="36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471284" y="3387615"/>
            <a:ext cx="2304256" cy="785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lvl="0" algn="ctr" defTabSz="16002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ko-KR" altLang="en-US" sz="3600" b="0" kern="1200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창세기</a:t>
            </a:r>
            <a:endParaRPr lang="ko-KR" altLang="en-US" sz="3600" b="0" kern="1200" cap="none" spc="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사각형 설명선 2"/>
          <p:cNvSpPr/>
          <p:nvPr/>
        </p:nvSpPr>
        <p:spPr>
          <a:xfrm>
            <a:off x="2699792" y="1772816"/>
            <a:ext cx="1944216" cy="1008112"/>
          </a:xfrm>
          <a:prstGeom prst="wedgeRectCallout">
            <a:avLst>
              <a:gd name="adj1" fmla="val 99065"/>
              <a:gd name="adj2" fmla="val 61222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생명의</a:t>
            </a:r>
            <a:endParaRPr lang="ko-KR" altLang="en-US" sz="3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사각형 설명선 10"/>
          <p:cNvSpPr/>
          <p:nvPr/>
        </p:nvSpPr>
        <p:spPr>
          <a:xfrm>
            <a:off x="1187624" y="4581128"/>
            <a:ext cx="4571692" cy="1800200"/>
          </a:xfrm>
          <a:prstGeom prst="wedgeRectCallout">
            <a:avLst>
              <a:gd name="adj1" fmla="val 47526"/>
              <a:gd name="adj2" fmla="val -130101"/>
            </a:avLst>
          </a:prstGeom>
          <a:solidFill>
            <a:srgbClr val="C0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</a:t>
            </a:r>
            <a:r>
              <a:rPr lang="ko-KR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을 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 안</a:t>
            </a:r>
            <a:r>
              <a:rPr lang="ko-KR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에서 </a:t>
            </a:r>
            <a:endParaRPr lang="en-US" altLang="ko-K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온전히 회복 </a:t>
            </a:r>
            <a:r>
              <a:rPr lang="ko-KR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하려는 </a:t>
            </a:r>
            <a:endParaRPr lang="en-US" altLang="ko-KR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오랜 프로그램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사각형 설명선 11"/>
          <p:cNvSpPr/>
          <p:nvPr/>
        </p:nvSpPr>
        <p:spPr>
          <a:xfrm>
            <a:off x="2699792" y="2996952"/>
            <a:ext cx="1944216" cy="1008112"/>
          </a:xfrm>
          <a:prstGeom prst="wedgeRectCallout">
            <a:avLst>
              <a:gd name="adj1" fmla="val 102377"/>
              <a:gd name="adj2" fmla="val -43535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죄의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24397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040" y="1611502"/>
            <a:ext cx="3138487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7154394" y="1773672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5652120" y="2996952"/>
            <a:ext cx="2952328" cy="3240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6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166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232671" y="2588516"/>
            <a:ext cx="2635981" cy="679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275856" y="3451617"/>
            <a:ext cx="2635981" cy="679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거룩하고 </a:t>
            </a:r>
            <a:endParaRPr lang="en-US" altLang="ko-KR" sz="32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정의로우신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843808" y="4293095"/>
            <a:ext cx="3456384" cy="679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하나님께서</a:t>
            </a:r>
            <a:endParaRPr lang="ko-KR" altLang="en-US" sz="44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971600" y="5301207"/>
            <a:ext cx="7056784" cy="679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믿음을 잃고 불순종하는</a:t>
            </a:r>
            <a:endParaRPr lang="en-US" altLang="ko-KR" sz="32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 백성을 축복하실 수 있을까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30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316" y="3385840"/>
            <a:ext cx="2892425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3816758" y="3674283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</a:p>
        </p:txBody>
      </p:sp>
      <p:sp>
        <p:nvSpPr>
          <p:cNvPr id="32" name="사각형 설명선 31"/>
          <p:cNvSpPr/>
          <p:nvPr/>
        </p:nvSpPr>
        <p:spPr>
          <a:xfrm>
            <a:off x="251520" y="1304122"/>
            <a:ext cx="4176972" cy="936104"/>
          </a:xfrm>
          <a:prstGeom prst="wedgeRectCallout">
            <a:avLst>
              <a:gd name="adj1" fmla="val 45766"/>
              <a:gd name="adj2" fmla="val 204207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죄를 짓지 않으시고</a:t>
            </a:r>
            <a:endParaRPr lang="ko-KR" altLang="en-US" sz="2800" b="1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사각형 설명선 32"/>
          <p:cNvSpPr/>
          <p:nvPr/>
        </p:nvSpPr>
        <p:spPr>
          <a:xfrm>
            <a:off x="144016" y="2449736"/>
            <a:ext cx="4176972" cy="936104"/>
          </a:xfrm>
          <a:prstGeom prst="wedgeRectCallout">
            <a:avLst>
              <a:gd name="adj1" fmla="val 47924"/>
              <a:gd name="adj2" fmla="val 88640"/>
            </a:avLst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모든 인간의 불순종과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반항의 대가를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사각형 설명선 33"/>
          <p:cNvSpPr/>
          <p:nvPr/>
        </p:nvSpPr>
        <p:spPr>
          <a:xfrm>
            <a:off x="45202" y="3860406"/>
            <a:ext cx="3771556" cy="936104"/>
          </a:xfrm>
          <a:prstGeom prst="wedgeRectCallout">
            <a:avLst>
              <a:gd name="adj1" fmla="val 60810"/>
              <a:gd name="adj2" fmla="val -54443"/>
            </a:avLst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공의로 심판하시는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이에게 부탁하시며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사각형 설명선 34"/>
          <p:cNvSpPr/>
          <p:nvPr/>
        </p:nvSpPr>
        <p:spPr>
          <a:xfrm>
            <a:off x="274462" y="5208208"/>
            <a:ext cx="3771556" cy="1389144"/>
          </a:xfrm>
          <a:prstGeom prst="wedgeRectCallout">
            <a:avLst>
              <a:gd name="adj1" fmla="val 53638"/>
              <a:gd name="adj2" fmla="val -141151"/>
            </a:avLst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십자가에</a:t>
            </a:r>
            <a:endParaRPr lang="en-US" altLang="ko-KR" sz="40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달리셨</a:t>
            </a:r>
            <a:r>
              <a:rPr lang="ko-KR" altLang="en-US" sz="40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</a:t>
            </a:r>
          </a:p>
        </p:txBody>
      </p:sp>
    </p:spTree>
    <p:extLst>
      <p:ext uri="{BB962C8B-B14F-4D97-AF65-F5344CB8AC3E}">
        <p14:creationId xmlns:p14="http://schemas.microsoft.com/office/powerpoint/2010/main" val="11837288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  <p:bldP spid="34" grpId="0" animBg="1"/>
      <p:bldP spid="3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52128" y="2940189"/>
            <a:ext cx="7452320" cy="679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인간의 반항에 대한 죗값으로</a:t>
            </a:r>
            <a:endParaRPr lang="en-US" altLang="ko-KR" sz="32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아들에게 형벌을 주셔서</a:t>
            </a:r>
            <a:endParaRPr lang="en-US" altLang="ko-KR" sz="32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우리와 관계를 회복하셨다</a:t>
            </a:r>
            <a:r>
              <a:rPr lang="en-US" altLang="ko-KR" sz="32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  <a:endParaRPr lang="ko-KR" altLang="en-US" sz="32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339" y="862497"/>
            <a:ext cx="3143250" cy="141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7436771" y="1011607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오늘의</a:t>
            </a:r>
            <a:endParaRPr lang="en-US" altLang="ko-KR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>
              <a:defRPr/>
            </a:pP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의미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1187624" y="4077072"/>
            <a:ext cx="7452320" cy="172819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우리를 징계하셔서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그분과의 관계가 끊임없이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풍성해지게 하신다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9505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사본 -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892758"/>
            <a:ext cx="9144001" cy="5965241"/>
          </a:xfrm>
          <a:prstGeom prst="rect">
            <a:avLst/>
          </a:prstGeom>
        </p:spPr>
      </p:pic>
      <p:grpSp>
        <p:nvGrpSpPr>
          <p:cNvPr id="5" name="그룹 27"/>
          <p:cNvGrpSpPr>
            <a:grpSpLocks/>
          </p:cNvGrpSpPr>
          <p:nvPr/>
        </p:nvGrpSpPr>
        <p:grpSpPr bwMode="auto">
          <a:xfrm>
            <a:off x="4833929" y="892759"/>
            <a:ext cx="3818534" cy="3607900"/>
            <a:chOff x="1808163" y="636588"/>
            <a:chExt cx="5519738" cy="5584825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2286001" y="1276351"/>
              <a:ext cx="4560888" cy="4560888"/>
            </a:xfrm>
            <a:custGeom>
              <a:avLst/>
              <a:gdLst>
                <a:gd name="T0" fmla="*/ 2145383107 w 1214"/>
                <a:gd name="T1" fmla="*/ 2147483647 h 1214"/>
                <a:gd name="T2" fmla="*/ 2147483647 w 1214"/>
                <a:gd name="T3" fmla="*/ 2147483647 h 1214"/>
                <a:gd name="T4" fmla="*/ 2147483647 w 1214"/>
                <a:gd name="T5" fmla="*/ 2147483647 h 1214"/>
                <a:gd name="T6" fmla="*/ 2147483647 w 1214"/>
                <a:gd name="T7" fmla="*/ 2131268399 h 1214"/>
                <a:gd name="T8" fmla="*/ 2145383107 w 1214"/>
                <a:gd name="T9" fmla="*/ 2147483647 h 1214"/>
                <a:gd name="T10" fmla="*/ 0 w 1214"/>
                <a:gd name="T11" fmla="*/ 2147483647 h 1214"/>
                <a:gd name="T12" fmla="*/ 2147483647 w 1214"/>
                <a:gd name="T13" fmla="*/ 0 h 1214"/>
                <a:gd name="T14" fmla="*/ 2147483647 w 1214"/>
                <a:gd name="T15" fmla="*/ 2147483647 h 1214"/>
                <a:gd name="T16" fmla="*/ 2147483647 w 1214"/>
                <a:gd name="T17" fmla="*/ 2147483647 h 1214"/>
                <a:gd name="T18" fmla="*/ 0 w 1214"/>
                <a:gd name="T19" fmla="*/ 2147483647 h 12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14" h="1214">
                  <a:moveTo>
                    <a:pt x="152" y="607"/>
                  </a:moveTo>
                  <a:cubicBezTo>
                    <a:pt x="152" y="858"/>
                    <a:pt x="356" y="1061"/>
                    <a:pt x="607" y="1062"/>
                  </a:cubicBezTo>
                  <a:cubicBezTo>
                    <a:pt x="858" y="1061"/>
                    <a:pt x="1062" y="858"/>
                    <a:pt x="1062" y="607"/>
                  </a:cubicBezTo>
                  <a:cubicBezTo>
                    <a:pt x="1062" y="355"/>
                    <a:pt x="858" y="152"/>
                    <a:pt x="607" y="151"/>
                  </a:cubicBezTo>
                  <a:cubicBezTo>
                    <a:pt x="356" y="152"/>
                    <a:pt x="152" y="355"/>
                    <a:pt x="152" y="607"/>
                  </a:cubicBezTo>
                  <a:moveTo>
                    <a:pt x="0" y="607"/>
                  </a:moveTo>
                  <a:cubicBezTo>
                    <a:pt x="0" y="271"/>
                    <a:pt x="272" y="0"/>
                    <a:pt x="607" y="0"/>
                  </a:cubicBezTo>
                  <a:cubicBezTo>
                    <a:pt x="942" y="0"/>
                    <a:pt x="1214" y="271"/>
                    <a:pt x="1214" y="607"/>
                  </a:cubicBez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808163" y="641351"/>
              <a:ext cx="1844675" cy="1847850"/>
            </a:xfrm>
            <a:custGeom>
              <a:avLst/>
              <a:gdLst>
                <a:gd name="T0" fmla="*/ 2147483647 w 491"/>
                <a:gd name="T1" fmla="*/ 1227220282 h 492"/>
                <a:gd name="T2" fmla="*/ 2147483647 w 491"/>
                <a:gd name="T3" fmla="*/ 1227220282 h 492"/>
                <a:gd name="T4" fmla="*/ 1213878803 w 491"/>
                <a:gd name="T5" fmla="*/ 2147483647 h 492"/>
                <a:gd name="T6" fmla="*/ 1213878803 w 491"/>
                <a:gd name="T7" fmla="*/ 2147483647 h 492"/>
                <a:gd name="T8" fmla="*/ 1425603161 w 491"/>
                <a:gd name="T9" fmla="*/ 2147483647 h 492"/>
                <a:gd name="T10" fmla="*/ 2147483647 w 491"/>
                <a:gd name="T11" fmla="*/ 1438810375 h 492"/>
                <a:gd name="T12" fmla="*/ 2147483647 w 491"/>
                <a:gd name="T13" fmla="*/ 1227220282 h 4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1" h="492">
                  <a:moveTo>
                    <a:pt x="475" y="87"/>
                  </a:moveTo>
                  <a:cubicBezTo>
                    <a:pt x="389" y="0"/>
                    <a:pt x="250" y="0"/>
                    <a:pt x="164" y="8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0" y="251"/>
                    <a:pt x="0" y="391"/>
                    <a:pt x="86" y="477"/>
                  </a:cubicBezTo>
                  <a:cubicBezTo>
                    <a:pt x="101" y="492"/>
                    <a:pt x="101" y="492"/>
                    <a:pt x="101" y="492"/>
                  </a:cubicBezTo>
                  <a:cubicBezTo>
                    <a:pt x="491" y="102"/>
                    <a:pt x="491" y="102"/>
                    <a:pt x="491" y="102"/>
                  </a:cubicBezTo>
                  <a:lnTo>
                    <a:pt x="475" y="87"/>
                  </a:lnTo>
                  <a:close/>
                </a:path>
              </a:pathLst>
            </a:custGeom>
            <a:solidFill>
              <a:srgbClr val="F53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478463" y="641351"/>
              <a:ext cx="1849438" cy="1847850"/>
            </a:xfrm>
            <a:custGeom>
              <a:avLst/>
              <a:gdLst>
                <a:gd name="T0" fmla="*/ 226082518 w 492"/>
                <a:gd name="T1" fmla="*/ 1227220282 h 492"/>
                <a:gd name="T2" fmla="*/ 2147483647 w 492"/>
                <a:gd name="T3" fmla="*/ 1227220282 h 492"/>
                <a:gd name="T4" fmla="*/ 2147483647 w 492"/>
                <a:gd name="T5" fmla="*/ 2147483647 h 492"/>
                <a:gd name="T6" fmla="*/ 2147483647 w 492"/>
                <a:gd name="T7" fmla="*/ 2147483647 h 492"/>
                <a:gd name="T8" fmla="*/ 2147483647 w 492"/>
                <a:gd name="T9" fmla="*/ 2147483647 h 492"/>
                <a:gd name="T10" fmla="*/ 0 w 492"/>
                <a:gd name="T11" fmla="*/ 1438810375 h 492"/>
                <a:gd name="T12" fmla="*/ 226082518 w 492"/>
                <a:gd name="T13" fmla="*/ 1227220282 h 4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2" h="492">
                  <a:moveTo>
                    <a:pt x="16" y="87"/>
                  </a:moveTo>
                  <a:cubicBezTo>
                    <a:pt x="102" y="0"/>
                    <a:pt x="241" y="0"/>
                    <a:pt x="327" y="87"/>
                  </a:cubicBezTo>
                  <a:cubicBezTo>
                    <a:pt x="405" y="165"/>
                    <a:pt x="405" y="165"/>
                    <a:pt x="405" y="165"/>
                  </a:cubicBezTo>
                  <a:cubicBezTo>
                    <a:pt x="492" y="251"/>
                    <a:pt x="492" y="391"/>
                    <a:pt x="406" y="477"/>
                  </a:cubicBezTo>
                  <a:cubicBezTo>
                    <a:pt x="390" y="492"/>
                    <a:pt x="390" y="492"/>
                    <a:pt x="390" y="492"/>
                  </a:cubicBezTo>
                  <a:cubicBezTo>
                    <a:pt x="0" y="102"/>
                    <a:pt x="0" y="102"/>
                    <a:pt x="0" y="102"/>
                  </a:cubicBezTo>
                  <a:lnTo>
                    <a:pt x="16" y="87"/>
                  </a:lnTo>
                  <a:close/>
                </a:path>
              </a:pathLst>
            </a:custGeom>
            <a:solidFill>
              <a:srgbClr val="F53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186238" y="636588"/>
              <a:ext cx="758825" cy="233363"/>
            </a:xfrm>
            <a:custGeom>
              <a:avLst/>
              <a:gdLst>
                <a:gd name="T0" fmla="*/ 2147483647 w 202"/>
                <a:gd name="T1" fmla="*/ 439181638 h 62"/>
                <a:gd name="T2" fmla="*/ 2147483647 w 202"/>
                <a:gd name="T3" fmla="*/ 878359512 h 62"/>
                <a:gd name="T4" fmla="*/ 437462613 w 202"/>
                <a:gd name="T5" fmla="*/ 878359512 h 62"/>
                <a:gd name="T6" fmla="*/ 0 w 202"/>
                <a:gd name="T7" fmla="*/ 439181638 h 62"/>
                <a:gd name="T8" fmla="*/ 437462613 w 202"/>
                <a:gd name="T9" fmla="*/ 0 h 62"/>
                <a:gd name="T10" fmla="*/ 2147483647 w 202"/>
                <a:gd name="T11" fmla="*/ 0 h 62"/>
                <a:gd name="T12" fmla="*/ 2147483647 w 202"/>
                <a:gd name="T13" fmla="*/ 439181638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62">
                  <a:moveTo>
                    <a:pt x="202" y="31"/>
                  </a:moveTo>
                  <a:cubicBezTo>
                    <a:pt x="202" y="48"/>
                    <a:pt x="188" y="62"/>
                    <a:pt x="17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8" y="0"/>
                    <a:pt x="202" y="14"/>
                    <a:pt x="202" y="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452938" y="715963"/>
              <a:ext cx="225425" cy="722313"/>
            </a:xfrm>
            <a:custGeom>
              <a:avLst/>
              <a:gdLst>
                <a:gd name="T0" fmla="*/ 846940510 w 60"/>
                <a:gd name="T1" fmla="*/ 2147483647 h 192"/>
                <a:gd name="T2" fmla="*/ 423472134 w 60"/>
                <a:gd name="T3" fmla="*/ 2147483647 h 192"/>
                <a:gd name="T4" fmla="*/ 0 w 60"/>
                <a:gd name="T5" fmla="*/ 2147483647 h 192"/>
                <a:gd name="T6" fmla="*/ 0 w 60"/>
                <a:gd name="T7" fmla="*/ 424588372 h 192"/>
                <a:gd name="T8" fmla="*/ 423472134 w 60"/>
                <a:gd name="T9" fmla="*/ 0 h 192"/>
                <a:gd name="T10" fmla="*/ 846940510 w 60"/>
                <a:gd name="T11" fmla="*/ 424588372 h 192"/>
                <a:gd name="T12" fmla="*/ 846940510 w 60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192">
                  <a:moveTo>
                    <a:pt x="60" y="162"/>
                  </a:moveTo>
                  <a:cubicBezTo>
                    <a:pt x="60" y="179"/>
                    <a:pt x="47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025776" y="5397501"/>
              <a:ext cx="458788" cy="541338"/>
            </a:xfrm>
            <a:custGeom>
              <a:avLst/>
              <a:gdLst>
                <a:gd name="T0" fmla="*/ 728326744 w 289"/>
                <a:gd name="T1" fmla="*/ 0 h 341"/>
                <a:gd name="T2" fmla="*/ 0 w 289"/>
                <a:gd name="T3" fmla="*/ 859374869 h 341"/>
                <a:gd name="T4" fmla="*/ 728326744 w 289"/>
                <a:gd name="T5" fmla="*/ 0 h 3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9" h="341">
                  <a:moveTo>
                    <a:pt x="289" y="0"/>
                  </a:moveTo>
                  <a:lnTo>
                    <a:pt x="0" y="341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>
              <a:off x="3025776" y="5397501"/>
              <a:ext cx="458788" cy="541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706688" y="5078413"/>
              <a:ext cx="1096963" cy="1143000"/>
            </a:xfrm>
            <a:custGeom>
              <a:avLst/>
              <a:gdLst>
                <a:gd name="T0" fmla="*/ 508066678 w 292"/>
                <a:gd name="T1" fmla="*/ 2147483647 h 304"/>
                <a:gd name="T2" fmla="*/ 381051887 w 292"/>
                <a:gd name="T3" fmla="*/ 2147483647 h 304"/>
                <a:gd name="T4" fmla="*/ 2102832990 w 292"/>
                <a:gd name="T5" fmla="*/ 508916990 h 304"/>
                <a:gd name="T6" fmla="*/ 2147483647 w 292"/>
                <a:gd name="T7" fmla="*/ 381686803 h 304"/>
                <a:gd name="T8" fmla="*/ 2147483647 w 292"/>
                <a:gd name="T9" fmla="*/ 1894304428 h 304"/>
                <a:gd name="T10" fmla="*/ 2018152706 w 292"/>
                <a:gd name="T11" fmla="*/ 2147483647 h 304"/>
                <a:gd name="T12" fmla="*/ 1199600418 w 292"/>
                <a:gd name="T13" fmla="*/ 2147483647 h 304"/>
                <a:gd name="T14" fmla="*/ 508066678 w 292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2" h="304">
                  <a:moveTo>
                    <a:pt x="36" y="286"/>
                  </a:moveTo>
                  <a:cubicBezTo>
                    <a:pt x="4" y="259"/>
                    <a:pt x="0" y="211"/>
                    <a:pt x="27" y="179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76" y="4"/>
                    <a:pt x="224" y="0"/>
                    <a:pt x="256" y="27"/>
                  </a:cubicBezTo>
                  <a:cubicBezTo>
                    <a:pt x="288" y="55"/>
                    <a:pt x="292" y="102"/>
                    <a:pt x="265" y="134"/>
                  </a:cubicBezTo>
                  <a:cubicBezTo>
                    <a:pt x="143" y="278"/>
                    <a:pt x="143" y="278"/>
                    <a:pt x="143" y="278"/>
                  </a:cubicBezTo>
                  <a:cubicBezTo>
                    <a:pt x="128" y="295"/>
                    <a:pt x="106" y="304"/>
                    <a:pt x="85" y="304"/>
                  </a:cubicBezTo>
                  <a:cubicBezTo>
                    <a:pt x="68" y="304"/>
                    <a:pt x="50" y="298"/>
                    <a:pt x="36" y="2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648326" y="5397501"/>
              <a:ext cx="458788" cy="541338"/>
            </a:xfrm>
            <a:custGeom>
              <a:avLst/>
              <a:gdLst>
                <a:gd name="T0" fmla="*/ 0 w 289"/>
                <a:gd name="T1" fmla="*/ 0 h 341"/>
                <a:gd name="T2" fmla="*/ 728326744 w 289"/>
                <a:gd name="T3" fmla="*/ 859374869 h 341"/>
                <a:gd name="T4" fmla="*/ 0 w 289"/>
                <a:gd name="T5" fmla="*/ 0 h 3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9" h="341">
                  <a:moveTo>
                    <a:pt x="0" y="0"/>
                  </a:moveTo>
                  <a:lnTo>
                    <a:pt x="28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5648326" y="5397501"/>
              <a:ext cx="458788" cy="541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329238" y="5078413"/>
              <a:ext cx="1096963" cy="1143000"/>
            </a:xfrm>
            <a:custGeom>
              <a:avLst/>
              <a:gdLst>
                <a:gd name="T0" fmla="*/ 2102832990 w 292"/>
                <a:gd name="T1" fmla="*/ 2147483647 h 304"/>
                <a:gd name="T2" fmla="*/ 381051887 w 292"/>
                <a:gd name="T3" fmla="*/ 1894304428 h 304"/>
                <a:gd name="T4" fmla="*/ 508066678 w 292"/>
                <a:gd name="T5" fmla="*/ 381686803 h 304"/>
                <a:gd name="T6" fmla="*/ 2018152706 w 292"/>
                <a:gd name="T7" fmla="*/ 508916990 h 304"/>
                <a:gd name="T8" fmla="*/ 2147483647 w 292"/>
                <a:gd name="T9" fmla="*/ 2147483647 h 304"/>
                <a:gd name="T10" fmla="*/ 2147483647 w 292"/>
                <a:gd name="T11" fmla="*/ 2147483647 h 304"/>
                <a:gd name="T12" fmla="*/ 2147483647 w 292"/>
                <a:gd name="T13" fmla="*/ 2147483647 h 304"/>
                <a:gd name="T14" fmla="*/ 2102832990 w 292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2" h="304">
                  <a:moveTo>
                    <a:pt x="149" y="278"/>
                  </a:moveTo>
                  <a:cubicBezTo>
                    <a:pt x="27" y="134"/>
                    <a:pt x="27" y="134"/>
                    <a:pt x="27" y="134"/>
                  </a:cubicBezTo>
                  <a:cubicBezTo>
                    <a:pt x="0" y="102"/>
                    <a:pt x="4" y="55"/>
                    <a:pt x="36" y="27"/>
                  </a:cubicBezTo>
                  <a:cubicBezTo>
                    <a:pt x="68" y="0"/>
                    <a:pt x="116" y="4"/>
                    <a:pt x="143" y="36"/>
                  </a:cubicBezTo>
                  <a:cubicBezTo>
                    <a:pt x="265" y="179"/>
                    <a:pt x="265" y="179"/>
                    <a:pt x="265" y="179"/>
                  </a:cubicBezTo>
                  <a:cubicBezTo>
                    <a:pt x="292" y="211"/>
                    <a:pt x="288" y="259"/>
                    <a:pt x="256" y="286"/>
                  </a:cubicBezTo>
                  <a:cubicBezTo>
                    <a:pt x="242" y="298"/>
                    <a:pt x="224" y="304"/>
                    <a:pt x="207" y="304"/>
                  </a:cubicBezTo>
                  <a:cubicBezTo>
                    <a:pt x="186" y="304"/>
                    <a:pt x="164" y="295"/>
                    <a:pt x="149" y="27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5892801" y="3508376"/>
              <a:ext cx="511175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2728913" y="3508376"/>
              <a:ext cx="511175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518026" y="1719263"/>
              <a:ext cx="96838" cy="5111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518026" y="4886326"/>
              <a:ext cx="96838" cy="5111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4438651" y="3379788"/>
              <a:ext cx="304800" cy="304800"/>
            </a:xfrm>
            <a:custGeom>
              <a:avLst/>
              <a:gdLst>
                <a:gd name="T0" fmla="*/ 368157007 w 81"/>
                <a:gd name="T1" fmla="*/ 580553689 h 81"/>
                <a:gd name="T2" fmla="*/ 580553689 w 81"/>
                <a:gd name="T3" fmla="*/ 778794104 h 81"/>
                <a:gd name="T4" fmla="*/ 778794104 w 81"/>
                <a:gd name="T5" fmla="*/ 580553689 h 81"/>
                <a:gd name="T6" fmla="*/ 580553689 w 81"/>
                <a:gd name="T7" fmla="*/ 382317037 h 81"/>
                <a:gd name="T8" fmla="*/ 368157007 w 81"/>
                <a:gd name="T9" fmla="*/ 580553689 h 81"/>
                <a:gd name="T10" fmla="*/ 0 w 81"/>
                <a:gd name="T11" fmla="*/ 580553689 h 81"/>
                <a:gd name="T12" fmla="*/ 580553689 w 81"/>
                <a:gd name="T13" fmla="*/ 0 h 81"/>
                <a:gd name="T14" fmla="*/ 1146951111 w 81"/>
                <a:gd name="T15" fmla="*/ 580553689 h 81"/>
                <a:gd name="T16" fmla="*/ 580553689 w 81"/>
                <a:gd name="T17" fmla="*/ 1146951111 h 81"/>
                <a:gd name="T18" fmla="*/ 0 w 81"/>
                <a:gd name="T19" fmla="*/ 58055368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" h="81">
                  <a:moveTo>
                    <a:pt x="26" y="41"/>
                  </a:moveTo>
                  <a:cubicBezTo>
                    <a:pt x="27" y="49"/>
                    <a:pt x="33" y="55"/>
                    <a:pt x="41" y="55"/>
                  </a:cubicBezTo>
                  <a:cubicBezTo>
                    <a:pt x="48" y="55"/>
                    <a:pt x="55" y="49"/>
                    <a:pt x="55" y="41"/>
                  </a:cubicBezTo>
                  <a:cubicBezTo>
                    <a:pt x="55" y="33"/>
                    <a:pt x="48" y="27"/>
                    <a:pt x="41" y="27"/>
                  </a:cubicBezTo>
                  <a:cubicBezTo>
                    <a:pt x="33" y="27"/>
                    <a:pt x="27" y="33"/>
                    <a:pt x="26" y="41"/>
                  </a:cubicBezTo>
                  <a:moveTo>
                    <a:pt x="0" y="41"/>
                  </a:move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1" y="18"/>
                    <a:pt x="81" y="41"/>
                  </a:cubicBezTo>
                  <a:cubicBezTo>
                    <a:pt x="81" y="63"/>
                    <a:pt x="63" y="81"/>
                    <a:pt x="41" y="81"/>
                  </a:cubicBezTo>
                  <a:cubicBezTo>
                    <a:pt x="18" y="81"/>
                    <a:pt x="0" y="63"/>
                    <a:pt x="0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021138" y="2406651"/>
              <a:ext cx="609600" cy="1101725"/>
            </a:xfrm>
            <a:custGeom>
              <a:avLst/>
              <a:gdLst>
                <a:gd name="T0" fmla="*/ 967740000 w 384"/>
                <a:gd name="T1" fmla="*/ 1628020938 h 694"/>
                <a:gd name="T2" fmla="*/ 841732188 w 384"/>
                <a:gd name="T3" fmla="*/ 1688504688 h 694"/>
                <a:gd name="T4" fmla="*/ 723285638 w 384"/>
                <a:gd name="T5" fmla="*/ 1748988438 h 694"/>
                <a:gd name="T6" fmla="*/ 0 w 384"/>
                <a:gd name="T7" fmla="*/ 0 h 694"/>
                <a:gd name="T8" fmla="*/ 967740000 w 384"/>
                <a:gd name="T9" fmla="*/ 1628020938 h 6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694">
                  <a:moveTo>
                    <a:pt x="384" y="646"/>
                  </a:moveTo>
                  <a:lnTo>
                    <a:pt x="334" y="670"/>
                  </a:lnTo>
                  <a:lnTo>
                    <a:pt x="287" y="694"/>
                  </a:lnTo>
                  <a:lnTo>
                    <a:pt x="0" y="0"/>
                  </a:lnTo>
                  <a:lnTo>
                    <a:pt x="384" y="6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603751" y="3552826"/>
              <a:ext cx="976313" cy="1239838"/>
            </a:xfrm>
            <a:custGeom>
              <a:avLst/>
              <a:gdLst>
                <a:gd name="T0" fmla="*/ 0 w 615"/>
                <a:gd name="T1" fmla="*/ 126007863 h 781"/>
                <a:gd name="T2" fmla="*/ 78125678 w 615"/>
                <a:gd name="T3" fmla="*/ 65524089 h 781"/>
                <a:gd name="T4" fmla="*/ 156249768 w 615"/>
                <a:gd name="T5" fmla="*/ 0 h 781"/>
                <a:gd name="T6" fmla="*/ 1549897681 w 615"/>
                <a:gd name="T7" fmla="*/ 1968243619 h 781"/>
                <a:gd name="T8" fmla="*/ 0 w 615"/>
                <a:gd name="T9" fmla="*/ 126007863 h 7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5" h="781">
                  <a:moveTo>
                    <a:pt x="0" y="50"/>
                  </a:moveTo>
                  <a:lnTo>
                    <a:pt x="31" y="26"/>
                  </a:lnTo>
                  <a:lnTo>
                    <a:pt x="62" y="0"/>
                  </a:lnTo>
                  <a:lnTo>
                    <a:pt x="615" y="78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246952" y="4591149"/>
            <a:ext cx="3024336" cy="782067"/>
          </a:xfrm>
          <a:prstGeom prst="rect">
            <a:avLst/>
          </a:prstGeom>
          <a:solidFill>
            <a:schemeClr val="accent1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40</a:t>
            </a:r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년</a:t>
            </a:r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-12384" y="5445224"/>
            <a:ext cx="9156384" cy="139051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다음 세대를 향한 마지막 당부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정육면체 25"/>
          <p:cNvSpPr/>
          <p:nvPr/>
        </p:nvSpPr>
        <p:spPr>
          <a:xfrm>
            <a:off x="467544" y="3638168"/>
            <a:ext cx="3096344" cy="1601916"/>
          </a:xfrm>
          <a:prstGeom prst="cube">
            <a:avLst/>
          </a:prstGeom>
          <a:solidFill>
            <a:schemeClr val="accent3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어떤 분인지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정육면체 26"/>
          <p:cNvSpPr/>
          <p:nvPr/>
        </p:nvSpPr>
        <p:spPr>
          <a:xfrm>
            <a:off x="467544" y="2403148"/>
            <a:ext cx="3096344" cy="1601916"/>
          </a:xfrm>
          <a:prstGeom prst="cube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관계유지는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8" name="정육면체 27"/>
          <p:cNvSpPr/>
          <p:nvPr/>
        </p:nvSpPr>
        <p:spPr>
          <a:xfrm>
            <a:off x="467544" y="1196752"/>
            <a:ext cx="3096344" cy="1601916"/>
          </a:xfrm>
          <a:prstGeom prst="cube">
            <a:avLst/>
          </a:prstGeom>
          <a:solidFill>
            <a:schemeClr val="accent4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충만한 삶을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누리는 방법은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43865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사본 -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892758"/>
            <a:ext cx="9144001" cy="5965241"/>
          </a:xfrm>
          <a:prstGeom prst="rect">
            <a:avLst/>
          </a:prstGeom>
        </p:spPr>
      </p:pic>
      <p:grpSp>
        <p:nvGrpSpPr>
          <p:cNvPr id="5" name="그룹 27"/>
          <p:cNvGrpSpPr>
            <a:grpSpLocks/>
          </p:cNvGrpSpPr>
          <p:nvPr/>
        </p:nvGrpSpPr>
        <p:grpSpPr bwMode="auto">
          <a:xfrm>
            <a:off x="4833929" y="892759"/>
            <a:ext cx="3818534" cy="3607900"/>
            <a:chOff x="1808163" y="636588"/>
            <a:chExt cx="5519738" cy="5584825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2286001" y="1276351"/>
              <a:ext cx="4560888" cy="4560888"/>
            </a:xfrm>
            <a:custGeom>
              <a:avLst/>
              <a:gdLst>
                <a:gd name="T0" fmla="*/ 2145383107 w 1214"/>
                <a:gd name="T1" fmla="*/ 2147483647 h 1214"/>
                <a:gd name="T2" fmla="*/ 2147483647 w 1214"/>
                <a:gd name="T3" fmla="*/ 2147483647 h 1214"/>
                <a:gd name="T4" fmla="*/ 2147483647 w 1214"/>
                <a:gd name="T5" fmla="*/ 2147483647 h 1214"/>
                <a:gd name="T6" fmla="*/ 2147483647 w 1214"/>
                <a:gd name="T7" fmla="*/ 2131268399 h 1214"/>
                <a:gd name="T8" fmla="*/ 2145383107 w 1214"/>
                <a:gd name="T9" fmla="*/ 2147483647 h 1214"/>
                <a:gd name="T10" fmla="*/ 0 w 1214"/>
                <a:gd name="T11" fmla="*/ 2147483647 h 1214"/>
                <a:gd name="T12" fmla="*/ 2147483647 w 1214"/>
                <a:gd name="T13" fmla="*/ 0 h 1214"/>
                <a:gd name="T14" fmla="*/ 2147483647 w 1214"/>
                <a:gd name="T15" fmla="*/ 2147483647 h 1214"/>
                <a:gd name="T16" fmla="*/ 2147483647 w 1214"/>
                <a:gd name="T17" fmla="*/ 2147483647 h 1214"/>
                <a:gd name="T18" fmla="*/ 0 w 1214"/>
                <a:gd name="T19" fmla="*/ 2147483647 h 12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14" h="1214">
                  <a:moveTo>
                    <a:pt x="152" y="607"/>
                  </a:moveTo>
                  <a:cubicBezTo>
                    <a:pt x="152" y="858"/>
                    <a:pt x="356" y="1061"/>
                    <a:pt x="607" y="1062"/>
                  </a:cubicBezTo>
                  <a:cubicBezTo>
                    <a:pt x="858" y="1061"/>
                    <a:pt x="1062" y="858"/>
                    <a:pt x="1062" y="607"/>
                  </a:cubicBezTo>
                  <a:cubicBezTo>
                    <a:pt x="1062" y="355"/>
                    <a:pt x="858" y="152"/>
                    <a:pt x="607" y="151"/>
                  </a:cubicBezTo>
                  <a:cubicBezTo>
                    <a:pt x="356" y="152"/>
                    <a:pt x="152" y="355"/>
                    <a:pt x="152" y="607"/>
                  </a:cubicBezTo>
                  <a:moveTo>
                    <a:pt x="0" y="607"/>
                  </a:moveTo>
                  <a:cubicBezTo>
                    <a:pt x="0" y="271"/>
                    <a:pt x="272" y="0"/>
                    <a:pt x="607" y="0"/>
                  </a:cubicBezTo>
                  <a:cubicBezTo>
                    <a:pt x="942" y="0"/>
                    <a:pt x="1214" y="271"/>
                    <a:pt x="1214" y="607"/>
                  </a:cubicBez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808163" y="641351"/>
              <a:ext cx="1844675" cy="1847850"/>
            </a:xfrm>
            <a:custGeom>
              <a:avLst/>
              <a:gdLst>
                <a:gd name="T0" fmla="*/ 2147483647 w 491"/>
                <a:gd name="T1" fmla="*/ 1227220282 h 492"/>
                <a:gd name="T2" fmla="*/ 2147483647 w 491"/>
                <a:gd name="T3" fmla="*/ 1227220282 h 492"/>
                <a:gd name="T4" fmla="*/ 1213878803 w 491"/>
                <a:gd name="T5" fmla="*/ 2147483647 h 492"/>
                <a:gd name="T6" fmla="*/ 1213878803 w 491"/>
                <a:gd name="T7" fmla="*/ 2147483647 h 492"/>
                <a:gd name="T8" fmla="*/ 1425603161 w 491"/>
                <a:gd name="T9" fmla="*/ 2147483647 h 492"/>
                <a:gd name="T10" fmla="*/ 2147483647 w 491"/>
                <a:gd name="T11" fmla="*/ 1438810375 h 492"/>
                <a:gd name="T12" fmla="*/ 2147483647 w 491"/>
                <a:gd name="T13" fmla="*/ 1227220282 h 4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1" h="492">
                  <a:moveTo>
                    <a:pt x="475" y="87"/>
                  </a:moveTo>
                  <a:cubicBezTo>
                    <a:pt x="389" y="0"/>
                    <a:pt x="250" y="0"/>
                    <a:pt x="164" y="8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0" y="251"/>
                    <a:pt x="0" y="391"/>
                    <a:pt x="86" y="477"/>
                  </a:cubicBezTo>
                  <a:cubicBezTo>
                    <a:pt x="101" y="492"/>
                    <a:pt x="101" y="492"/>
                    <a:pt x="101" y="492"/>
                  </a:cubicBezTo>
                  <a:cubicBezTo>
                    <a:pt x="491" y="102"/>
                    <a:pt x="491" y="102"/>
                    <a:pt x="491" y="102"/>
                  </a:cubicBezTo>
                  <a:lnTo>
                    <a:pt x="475" y="87"/>
                  </a:lnTo>
                  <a:close/>
                </a:path>
              </a:pathLst>
            </a:custGeom>
            <a:solidFill>
              <a:srgbClr val="F53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478463" y="641351"/>
              <a:ext cx="1849438" cy="1847850"/>
            </a:xfrm>
            <a:custGeom>
              <a:avLst/>
              <a:gdLst>
                <a:gd name="T0" fmla="*/ 226082518 w 492"/>
                <a:gd name="T1" fmla="*/ 1227220282 h 492"/>
                <a:gd name="T2" fmla="*/ 2147483647 w 492"/>
                <a:gd name="T3" fmla="*/ 1227220282 h 492"/>
                <a:gd name="T4" fmla="*/ 2147483647 w 492"/>
                <a:gd name="T5" fmla="*/ 2147483647 h 492"/>
                <a:gd name="T6" fmla="*/ 2147483647 w 492"/>
                <a:gd name="T7" fmla="*/ 2147483647 h 492"/>
                <a:gd name="T8" fmla="*/ 2147483647 w 492"/>
                <a:gd name="T9" fmla="*/ 2147483647 h 492"/>
                <a:gd name="T10" fmla="*/ 0 w 492"/>
                <a:gd name="T11" fmla="*/ 1438810375 h 492"/>
                <a:gd name="T12" fmla="*/ 226082518 w 492"/>
                <a:gd name="T13" fmla="*/ 1227220282 h 4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2" h="492">
                  <a:moveTo>
                    <a:pt x="16" y="87"/>
                  </a:moveTo>
                  <a:cubicBezTo>
                    <a:pt x="102" y="0"/>
                    <a:pt x="241" y="0"/>
                    <a:pt x="327" y="87"/>
                  </a:cubicBezTo>
                  <a:cubicBezTo>
                    <a:pt x="405" y="165"/>
                    <a:pt x="405" y="165"/>
                    <a:pt x="405" y="165"/>
                  </a:cubicBezTo>
                  <a:cubicBezTo>
                    <a:pt x="492" y="251"/>
                    <a:pt x="492" y="391"/>
                    <a:pt x="406" y="477"/>
                  </a:cubicBezTo>
                  <a:cubicBezTo>
                    <a:pt x="390" y="492"/>
                    <a:pt x="390" y="492"/>
                    <a:pt x="390" y="492"/>
                  </a:cubicBezTo>
                  <a:cubicBezTo>
                    <a:pt x="0" y="102"/>
                    <a:pt x="0" y="102"/>
                    <a:pt x="0" y="102"/>
                  </a:cubicBezTo>
                  <a:lnTo>
                    <a:pt x="16" y="87"/>
                  </a:lnTo>
                  <a:close/>
                </a:path>
              </a:pathLst>
            </a:custGeom>
            <a:solidFill>
              <a:srgbClr val="F53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186238" y="636588"/>
              <a:ext cx="758825" cy="233363"/>
            </a:xfrm>
            <a:custGeom>
              <a:avLst/>
              <a:gdLst>
                <a:gd name="T0" fmla="*/ 2147483647 w 202"/>
                <a:gd name="T1" fmla="*/ 439181638 h 62"/>
                <a:gd name="T2" fmla="*/ 2147483647 w 202"/>
                <a:gd name="T3" fmla="*/ 878359512 h 62"/>
                <a:gd name="T4" fmla="*/ 437462613 w 202"/>
                <a:gd name="T5" fmla="*/ 878359512 h 62"/>
                <a:gd name="T6" fmla="*/ 0 w 202"/>
                <a:gd name="T7" fmla="*/ 439181638 h 62"/>
                <a:gd name="T8" fmla="*/ 437462613 w 202"/>
                <a:gd name="T9" fmla="*/ 0 h 62"/>
                <a:gd name="T10" fmla="*/ 2147483647 w 202"/>
                <a:gd name="T11" fmla="*/ 0 h 62"/>
                <a:gd name="T12" fmla="*/ 2147483647 w 202"/>
                <a:gd name="T13" fmla="*/ 439181638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62">
                  <a:moveTo>
                    <a:pt x="202" y="31"/>
                  </a:moveTo>
                  <a:cubicBezTo>
                    <a:pt x="202" y="48"/>
                    <a:pt x="188" y="62"/>
                    <a:pt x="17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8" y="0"/>
                    <a:pt x="202" y="14"/>
                    <a:pt x="202" y="3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452938" y="715963"/>
              <a:ext cx="225425" cy="722313"/>
            </a:xfrm>
            <a:custGeom>
              <a:avLst/>
              <a:gdLst>
                <a:gd name="T0" fmla="*/ 846940510 w 60"/>
                <a:gd name="T1" fmla="*/ 2147483647 h 192"/>
                <a:gd name="T2" fmla="*/ 423472134 w 60"/>
                <a:gd name="T3" fmla="*/ 2147483647 h 192"/>
                <a:gd name="T4" fmla="*/ 0 w 60"/>
                <a:gd name="T5" fmla="*/ 2147483647 h 192"/>
                <a:gd name="T6" fmla="*/ 0 w 60"/>
                <a:gd name="T7" fmla="*/ 424588372 h 192"/>
                <a:gd name="T8" fmla="*/ 423472134 w 60"/>
                <a:gd name="T9" fmla="*/ 0 h 192"/>
                <a:gd name="T10" fmla="*/ 846940510 w 60"/>
                <a:gd name="T11" fmla="*/ 424588372 h 192"/>
                <a:gd name="T12" fmla="*/ 846940510 w 60"/>
                <a:gd name="T13" fmla="*/ 2147483647 h 1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192">
                  <a:moveTo>
                    <a:pt x="60" y="162"/>
                  </a:moveTo>
                  <a:cubicBezTo>
                    <a:pt x="60" y="179"/>
                    <a:pt x="47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lnTo>
                    <a:pt x="60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025776" y="5397501"/>
              <a:ext cx="458788" cy="541338"/>
            </a:xfrm>
            <a:custGeom>
              <a:avLst/>
              <a:gdLst>
                <a:gd name="T0" fmla="*/ 728326744 w 289"/>
                <a:gd name="T1" fmla="*/ 0 h 341"/>
                <a:gd name="T2" fmla="*/ 0 w 289"/>
                <a:gd name="T3" fmla="*/ 859374869 h 341"/>
                <a:gd name="T4" fmla="*/ 728326744 w 289"/>
                <a:gd name="T5" fmla="*/ 0 h 3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9" h="341">
                  <a:moveTo>
                    <a:pt x="289" y="0"/>
                  </a:moveTo>
                  <a:lnTo>
                    <a:pt x="0" y="341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>
              <a:off x="3025776" y="5397501"/>
              <a:ext cx="458788" cy="541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706688" y="5078413"/>
              <a:ext cx="1096963" cy="1143000"/>
            </a:xfrm>
            <a:custGeom>
              <a:avLst/>
              <a:gdLst>
                <a:gd name="T0" fmla="*/ 508066678 w 292"/>
                <a:gd name="T1" fmla="*/ 2147483647 h 304"/>
                <a:gd name="T2" fmla="*/ 381051887 w 292"/>
                <a:gd name="T3" fmla="*/ 2147483647 h 304"/>
                <a:gd name="T4" fmla="*/ 2102832990 w 292"/>
                <a:gd name="T5" fmla="*/ 508916990 h 304"/>
                <a:gd name="T6" fmla="*/ 2147483647 w 292"/>
                <a:gd name="T7" fmla="*/ 381686803 h 304"/>
                <a:gd name="T8" fmla="*/ 2147483647 w 292"/>
                <a:gd name="T9" fmla="*/ 1894304428 h 304"/>
                <a:gd name="T10" fmla="*/ 2018152706 w 292"/>
                <a:gd name="T11" fmla="*/ 2147483647 h 304"/>
                <a:gd name="T12" fmla="*/ 1199600418 w 292"/>
                <a:gd name="T13" fmla="*/ 2147483647 h 304"/>
                <a:gd name="T14" fmla="*/ 508066678 w 292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2" h="304">
                  <a:moveTo>
                    <a:pt x="36" y="286"/>
                  </a:moveTo>
                  <a:cubicBezTo>
                    <a:pt x="4" y="259"/>
                    <a:pt x="0" y="211"/>
                    <a:pt x="27" y="179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76" y="4"/>
                    <a:pt x="224" y="0"/>
                    <a:pt x="256" y="27"/>
                  </a:cubicBezTo>
                  <a:cubicBezTo>
                    <a:pt x="288" y="55"/>
                    <a:pt x="292" y="102"/>
                    <a:pt x="265" y="134"/>
                  </a:cubicBezTo>
                  <a:cubicBezTo>
                    <a:pt x="143" y="278"/>
                    <a:pt x="143" y="278"/>
                    <a:pt x="143" y="278"/>
                  </a:cubicBezTo>
                  <a:cubicBezTo>
                    <a:pt x="128" y="295"/>
                    <a:pt x="106" y="304"/>
                    <a:pt x="85" y="304"/>
                  </a:cubicBezTo>
                  <a:cubicBezTo>
                    <a:pt x="68" y="304"/>
                    <a:pt x="50" y="298"/>
                    <a:pt x="36" y="28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648326" y="5397501"/>
              <a:ext cx="458788" cy="541338"/>
            </a:xfrm>
            <a:custGeom>
              <a:avLst/>
              <a:gdLst>
                <a:gd name="T0" fmla="*/ 0 w 289"/>
                <a:gd name="T1" fmla="*/ 0 h 341"/>
                <a:gd name="T2" fmla="*/ 728326744 w 289"/>
                <a:gd name="T3" fmla="*/ 859374869 h 341"/>
                <a:gd name="T4" fmla="*/ 0 w 289"/>
                <a:gd name="T5" fmla="*/ 0 h 34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9" h="341">
                  <a:moveTo>
                    <a:pt x="0" y="0"/>
                  </a:moveTo>
                  <a:lnTo>
                    <a:pt x="289" y="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5648326" y="5397501"/>
              <a:ext cx="458788" cy="541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329238" y="5078413"/>
              <a:ext cx="1096963" cy="1143000"/>
            </a:xfrm>
            <a:custGeom>
              <a:avLst/>
              <a:gdLst>
                <a:gd name="T0" fmla="*/ 2102832990 w 292"/>
                <a:gd name="T1" fmla="*/ 2147483647 h 304"/>
                <a:gd name="T2" fmla="*/ 381051887 w 292"/>
                <a:gd name="T3" fmla="*/ 1894304428 h 304"/>
                <a:gd name="T4" fmla="*/ 508066678 w 292"/>
                <a:gd name="T5" fmla="*/ 381686803 h 304"/>
                <a:gd name="T6" fmla="*/ 2018152706 w 292"/>
                <a:gd name="T7" fmla="*/ 508916990 h 304"/>
                <a:gd name="T8" fmla="*/ 2147483647 w 292"/>
                <a:gd name="T9" fmla="*/ 2147483647 h 304"/>
                <a:gd name="T10" fmla="*/ 2147483647 w 292"/>
                <a:gd name="T11" fmla="*/ 2147483647 h 304"/>
                <a:gd name="T12" fmla="*/ 2147483647 w 292"/>
                <a:gd name="T13" fmla="*/ 2147483647 h 304"/>
                <a:gd name="T14" fmla="*/ 2102832990 w 292"/>
                <a:gd name="T15" fmla="*/ 2147483647 h 3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2" h="304">
                  <a:moveTo>
                    <a:pt x="149" y="278"/>
                  </a:moveTo>
                  <a:cubicBezTo>
                    <a:pt x="27" y="134"/>
                    <a:pt x="27" y="134"/>
                    <a:pt x="27" y="134"/>
                  </a:cubicBezTo>
                  <a:cubicBezTo>
                    <a:pt x="0" y="102"/>
                    <a:pt x="4" y="55"/>
                    <a:pt x="36" y="27"/>
                  </a:cubicBezTo>
                  <a:cubicBezTo>
                    <a:pt x="68" y="0"/>
                    <a:pt x="116" y="4"/>
                    <a:pt x="143" y="36"/>
                  </a:cubicBezTo>
                  <a:cubicBezTo>
                    <a:pt x="265" y="179"/>
                    <a:pt x="265" y="179"/>
                    <a:pt x="265" y="179"/>
                  </a:cubicBezTo>
                  <a:cubicBezTo>
                    <a:pt x="292" y="211"/>
                    <a:pt x="288" y="259"/>
                    <a:pt x="256" y="286"/>
                  </a:cubicBezTo>
                  <a:cubicBezTo>
                    <a:pt x="242" y="298"/>
                    <a:pt x="224" y="304"/>
                    <a:pt x="207" y="304"/>
                  </a:cubicBezTo>
                  <a:cubicBezTo>
                    <a:pt x="186" y="304"/>
                    <a:pt x="164" y="295"/>
                    <a:pt x="149" y="27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5892801" y="3508376"/>
              <a:ext cx="511175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2728913" y="3508376"/>
              <a:ext cx="511175" cy="101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518026" y="1719263"/>
              <a:ext cx="96838" cy="5111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4518026" y="4886326"/>
              <a:ext cx="96838" cy="5111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4438651" y="3379788"/>
              <a:ext cx="304800" cy="304800"/>
            </a:xfrm>
            <a:custGeom>
              <a:avLst/>
              <a:gdLst>
                <a:gd name="T0" fmla="*/ 368157007 w 81"/>
                <a:gd name="T1" fmla="*/ 580553689 h 81"/>
                <a:gd name="T2" fmla="*/ 580553689 w 81"/>
                <a:gd name="T3" fmla="*/ 778794104 h 81"/>
                <a:gd name="T4" fmla="*/ 778794104 w 81"/>
                <a:gd name="T5" fmla="*/ 580553689 h 81"/>
                <a:gd name="T6" fmla="*/ 580553689 w 81"/>
                <a:gd name="T7" fmla="*/ 382317037 h 81"/>
                <a:gd name="T8" fmla="*/ 368157007 w 81"/>
                <a:gd name="T9" fmla="*/ 580553689 h 81"/>
                <a:gd name="T10" fmla="*/ 0 w 81"/>
                <a:gd name="T11" fmla="*/ 580553689 h 81"/>
                <a:gd name="T12" fmla="*/ 580553689 w 81"/>
                <a:gd name="T13" fmla="*/ 0 h 81"/>
                <a:gd name="T14" fmla="*/ 1146951111 w 81"/>
                <a:gd name="T15" fmla="*/ 580553689 h 81"/>
                <a:gd name="T16" fmla="*/ 580553689 w 81"/>
                <a:gd name="T17" fmla="*/ 1146951111 h 81"/>
                <a:gd name="T18" fmla="*/ 0 w 81"/>
                <a:gd name="T19" fmla="*/ 58055368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" h="81">
                  <a:moveTo>
                    <a:pt x="26" y="41"/>
                  </a:moveTo>
                  <a:cubicBezTo>
                    <a:pt x="27" y="49"/>
                    <a:pt x="33" y="55"/>
                    <a:pt x="41" y="55"/>
                  </a:cubicBezTo>
                  <a:cubicBezTo>
                    <a:pt x="48" y="55"/>
                    <a:pt x="55" y="49"/>
                    <a:pt x="55" y="41"/>
                  </a:cubicBezTo>
                  <a:cubicBezTo>
                    <a:pt x="55" y="33"/>
                    <a:pt x="48" y="27"/>
                    <a:pt x="41" y="27"/>
                  </a:cubicBezTo>
                  <a:cubicBezTo>
                    <a:pt x="33" y="27"/>
                    <a:pt x="27" y="33"/>
                    <a:pt x="26" y="41"/>
                  </a:cubicBezTo>
                  <a:moveTo>
                    <a:pt x="0" y="41"/>
                  </a:moveTo>
                  <a:cubicBezTo>
                    <a:pt x="0" y="18"/>
                    <a:pt x="18" y="0"/>
                    <a:pt x="41" y="0"/>
                  </a:cubicBezTo>
                  <a:cubicBezTo>
                    <a:pt x="63" y="0"/>
                    <a:pt x="81" y="18"/>
                    <a:pt x="81" y="41"/>
                  </a:cubicBezTo>
                  <a:cubicBezTo>
                    <a:pt x="81" y="63"/>
                    <a:pt x="63" y="81"/>
                    <a:pt x="41" y="81"/>
                  </a:cubicBezTo>
                  <a:cubicBezTo>
                    <a:pt x="18" y="81"/>
                    <a:pt x="0" y="63"/>
                    <a:pt x="0" y="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021138" y="2406651"/>
              <a:ext cx="609600" cy="1101725"/>
            </a:xfrm>
            <a:custGeom>
              <a:avLst/>
              <a:gdLst>
                <a:gd name="T0" fmla="*/ 967740000 w 384"/>
                <a:gd name="T1" fmla="*/ 1628020938 h 694"/>
                <a:gd name="T2" fmla="*/ 841732188 w 384"/>
                <a:gd name="T3" fmla="*/ 1688504688 h 694"/>
                <a:gd name="T4" fmla="*/ 723285638 w 384"/>
                <a:gd name="T5" fmla="*/ 1748988438 h 694"/>
                <a:gd name="T6" fmla="*/ 0 w 384"/>
                <a:gd name="T7" fmla="*/ 0 h 694"/>
                <a:gd name="T8" fmla="*/ 967740000 w 384"/>
                <a:gd name="T9" fmla="*/ 1628020938 h 6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4" h="694">
                  <a:moveTo>
                    <a:pt x="384" y="646"/>
                  </a:moveTo>
                  <a:lnTo>
                    <a:pt x="334" y="670"/>
                  </a:lnTo>
                  <a:lnTo>
                    <a:pt x="287" y="694"/>
                  </a:lnTo>
                  <a:lnTo>
                    <a:pt x="0" y="0"/>
                  </a:lnTo>
                  <a:lnTo>
                    <a:pt x="384" y="6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603751" y="3552826"/>
              <a:ext cx="976313" cy="1239838"/>
            </a:xfrm>
            <a:custGeom>
              <a:avLst/>
              <a:gdLst>
                <a:gd name="T0" fmla="*/ 0 w 615"/>
                <a:gd name="T1" fmla="*/ 126007863 h 781"/>
                <a:gd name="T2" fmla="*/ 78125678 w 615"/>
                <a:gd name="T3" fmla="*/ 65524089 h 781"/>
                <a:gd name="T4" fmla="*/ 156249768 w 615"/>
                <a:gd name="T5" fmla="*/ 0 h 781"/>
                <a:gd name="T6" fmla="*/ 1549897681 w 615"/>
                <a:gd name="T7" fmla="*/ 1968243619 h 781"/>
                <a:gd name="T8" fmla="*/ 0 w 615"/>
                <a:gd name="T9" fmla="*/ 126007863 h 7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5" h="781">
                  <a:moveTo>
                    <a:pt x="0" y="50"/>
                  </a:moveTo>
                  <a:lnTo>
                    <a:pt x="31" y="26"/>
                  </a:lnTo>
                  <a:lnTo>
                    <a:pt x="62" y="0"/>
                  </a:lnTo>
                  <a:lnTo>
                    <a:pt x="615" y="781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 b="1">
                <a:latin typeface="산돌명조B" pitchFamily="18" charset="-127"/>
                <a:ea typeface="산돌명조B" pitchFamily="18" charset="-127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5246952" y="4591149"/>
            <a:ext cx="3024336" cy="782067"/>
          </a:xfrm>
          <a:prstGeom prst="rect">
            <a:avLst/>
          </a:prstGeom>
          <a:solidFill>
            <a:schemeClr val="accent1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40</a:t>
            </a:r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년</a:t>
            </a:r>
            <a:r>
              <a:rPr lang="en-US" altLang="ko-KR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-12384" y="5445224"/>
            <a:ext cx="9156384" cy="139051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신명기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정육면체 25"/>
          <p:cNvSpPr/>
          <p:nvPr/>
        </p:nvSpPr>
        <p:spPr>
          <a:xfrm>
            <a:off x="467544" y="3638168"/>
            <a:ext cx="3096344" cy="1601916"/>
          </a:xfrm>
          <a:prstGeom prst="cube">
            <a:avLst/>
          </a:prstGeom>
          <a:solidFill>
            <a:schemeClr val="accent3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어떤 분인지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정육면체 26"/>
          <p:cNvSpPr/>
          <p:nvPr/>
        </p:nvSpPr>
        <p:spPr>
          <a:xfrm>
            <a:off x="467544" y="2403148"/>
            <a:ext cx="3096344" cy="1601916"/>
          </a:xfrm>
          <a:prstGeom prst="cube">
            <a:avLst/>
          </a:prstGeom>
          <a:solidFill>
            <a:srgbClr val="C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관계유지는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8" name="정육면체 27"/>
          <p:cNvSpPr/>
          <p:nvPr/>
        </p:nvSpPr>
        <p:spPr>
          <a:xfrm>
            <a:off x="467544" y="1196752"/>
            <a:ext cx="3096344" cy="1601916"/>
          </a:xfrm>
          <a:prstGeom prst="cube">
            <a:avLst/>
          </a:prstGeom>
          <a:solidFill>
            <a:schemeClr val="accent4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충만한 삶을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누리는 방법은</a:t>
            </a:r>
            <a:r>
              <a:rPr lang="en-US" altLang="ko-KR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037338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-12384" y="5445224"/>
            <a:ext cx="9156384" cy="139051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모세를 통해 이스라엘 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2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세대가 약속의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땅에서 신실하게 살아갈 수 있는 가르침을 주신다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12776"/>
            <a:ext cx="3064383" cy="3127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그림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89" y="1033057"/>
            <a:ext cx="2388587" cy="107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직사각형 31"/>
          <p:cNvSpPr/>
          <p:nvPr/>
        </p:nvSpPr>
        <p:spPr>
          <a:xfrm>
            <a:off x="1115616" y="1052736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주제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286103" y="2348880"/>
            <a:ext cx="2557705" cy="936104"/>
          </a:xfrm>
          <a:prstGeom prst="rect">
            <a:avLst/>
          </a:prstGeom>
          <a:solidFill>
            <a:schemeClr val="accent1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54822" y="3429000"/>
            <a:ext cx="2557705" cy="936104"/>
          </a:xfrm>
          <a:prstGeom prst="rect">
            <a:avLst/>
          </a:prstGeom>
          <a:solidFill>
            <a:schemeClr val="accent3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 증명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463895" y="1401514"/>
            <a:ext cx="2557705" cy="936104"/>
          </a:xfrm>
          <a:prstGeom prst="rect">
            <a:avLst/>
          </a:prstGeom>
          <a:solidFill>
            <a:srgbClr val="7030A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역사의 증명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6196223" y="2350627"/>
            <a:ext cx="2557705" cy="936104"/>
          </a:xfrm>
          <a:prstGeom prst="rect">
            <a:avLst/>
          </a:prstGeom>
          <a:solidFill>
            <a:srgbClr val="C0000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동기부여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6306954" y="3588720"/>
            <a:ext cx="2557705" cy="936104"/>
          </a:xfrm>
          <a:prstGeom prst="rect">
            <a:avLst/>
          </a:prstGeom>
          <a:solidFill>
            <a:srgbClr val="FFC00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생명의 길과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부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1833674" y="1052736"/>
            <a:ext cx="6194710" cy="5400600"/>
          </a:xfrm>
          <a:prstGeom prst="ellipse">
            <a:avLst/>
          </a:pr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인간이 풍요롭고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충만하게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살 수 있는 길은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</a:t>
            </a:r>
            <a:endParaRPr lang="en-US" altLang="ko-KR" sz="4400" b="1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가운데서만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가능하다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4406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-12384" y="5445224"/>
            <a:ext cx="9156384" cy="139051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모세를 통해 이스라엘 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2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세대가 약속의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땅에서 신실하게 살아갈 수 있는 가르침을 주신다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12776"/>
            <a:ext cx="3064383" cy="3127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1" name="그림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89" y="1033057"/>
            <a:ext cx="2388587" cy="107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직사각형 31"/>
          <p:cNvSpPr/>
          <p:nvPr/>
        </p:nvSpPr>
        <p:spPr>
          <a:xfrm>
            <a:off x="1115616" y="1052736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주제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286103" y="2348880"/>
            <a:ext cx="2557705" cy="936104"/>
          </a:xfrm>
          <a:prstGeom prst="rect">
            <a:avLst/>
          </a:prstGeom>
          <a:solidFill>
            <a:schemeClr val="accent1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554822" y="3429000"/>
            <a:ext cx="2557705" cy="936104"/>
          </a:xfrm>
          <a:prstGeom prst="rect">
            <a:avLst/>
          </a:prstGeom>
          <a:solidFill>
            <a:schemeClr val="accent3">
              <a:alpha val="78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 증명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463895" y="1401514"/>
            <a:ext cx="2557705" cy="936104"/>
          </a:xfrm>
          <a:prstGeom prst="rect">
            <a:avLst/>
          </a:prstGeom>
          <a:solidFill>
            <a:srgbClr val="7030A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역사의 증명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6196223" y="2350627"/>
            <a:ext cx="2557705" cy="936104"/>
          </a:xfrm>
          <a:prstGeom prst="rect">
            <a:avLst/>
          </a:prstGeom>
          <a:solidFill>
            <a:srgbClr val="C0000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동기부여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6306954" y="3588720"/>
            <a:ext cx="2557705" cy="936104"/>
          </a:xfrm>
          <a:prstGeom prst="rect">
            <a:avLst/>
          </a:prstGeom>
          <a:solidFill>
            <a:srgbClr val="FFC000">
              <a:alpha val="78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생명의 길과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</a:t>
            </a:r>
            <a:r>
              <a:rPr lang="ko-KR" alt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부</a:t>
            </a:r>
            <a:endParaRPr lang="en-US" altLang="ko-KR" sz="28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1833674" y="1052736"/>
            <a:ext cx="6194710" cy="5400600"/>
          </a:xfrm>
          <a:prstGeom prst="ellipse">
            <a:avLst/>
          </a:prstGeom>
          <a:solidFill>
            <a:schemeClr val="accent4">
              <a:lumMod val="75000"/>
              <a:alpha val="8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인간이 풍요롭고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충만하게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살 수 있는 길은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</a:t>
            </a:r>
            <a:endParaRPr lang="en-US" altLang="ko-KR" sz="4400" b="1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가운데서만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가능하다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2212268" y="1900868"/>
            <a:ext cx="5832648" cy="1600140"/>
          </a:xfrm>
          <a:prstGeom prst="wedgeRoundRectCallout">
            <a:avLst>
              <a:gd name="adj1" fmla="val 4109"/>
              <a:gd name="adj2" fmla="val 6562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 관계를 누가</a:t>
            </a:r>
            <a:endParaRPr lang="en-US" altLang="ko-KR" sz="44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보증하는가</a:t>
            </a:r>
            <a:r>
              <a:rPr lang="en-US" altLang="ko-KR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7129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사각형 설명선 11"/>
          <p:cNvSpPr/>
          <p:nvPr/>
        </p:nvSpPr>
        <p:spPr>
          <a:xfrm>
            <a:off x="2212268" y="1900868"/>
            <a:ext cx="5832648" cy="1600140"/>
          </a:xfrm>
          <a:prstGeom prst="wedgeRoundRectCallout">
            <a:avLst>
              <a:gd name="adj1" fmla="val 4109"/>
              <a:gd name="adj2" fmla="val 65622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 관계를 누가</a:t>
            </a:r>
            <a:endParaRPr lang="en-US" altLang="ko-KR" sz="4400" b="1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보증하는가</a:t>
            </a:r>
            <a:r>
              <a:rPr lang="en-US" altLang="ko-KR" sz="44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b="1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3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2880215"/>
            <a:ext cx="3390974" cy="3765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009" y="578061"/>
            <a:ext cx="3138487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7493363" y="740231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>
              <a:defRPr/>
            </a:pP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835696" y="3265082"/>
            <a:ext cx="2026070" cy="11000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0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-12384" y="5445224"/>
            <a:ext cx="9156384" cy="139051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명령에 완벽하게 순종한 죄 없는 인간</a:t>
            </a:r>
            <a:endParaRPr lang="en-US" altLang="ko-KR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절대 보장을 책임질 수 있는 사람</a:t>
            </a:r>
          </a:p>
        </p:txBody>
      </p:sp>
    </p:spTree>
    <p:extLst>
      <p:ext uri="{BB962C8B-B14F-4D97-AF65-F5344CB8AC3E}">
        <p14:creationId xmlns:p14="http://schemas.microsoft.com/office/powerpoint/2010/main" val="2320244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\AppData\Local\Microsoft\Windows\Temporary Internet Files\Content.IE5\OWDX3TS1\10-commandments-activity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78955"/>
            <a:ext cx="2897708" cy="432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107504" y="1130194"/>
            <a:ext cx="3312368" cy="3594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043608" y="4658931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51520" y="4509120"/>
            <a:ext cx="1080120" cy="623492"/>
          </a:xfrm>
          <a:prstGeom prst="ellipse">
            <a:avLst/>
          </a:prstGeom>
          <a:noFill/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2915816" y="2780928"/>
            <a:ext cx="5832648" cy="1728192"/>
          </a:xfrm>
          <a:prstGeom prst="wedgeRoundRectCallout">
            <a:avLst>
              <a:gd name="adj1" fmla="val -78252"/>
              <a:gd name="adj2" fmla="val 58232"/>
              <a:gd name="adj3" fmla="val 16667"/>
            </a:avLst>
          </a:prstGeom>
          <a:solidFill>
            <a:srgbClr val="CC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그 분이 친히 약속하고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보장하신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승리의 안식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이 있을 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것이다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모서리가 둥근 사각형 설명선 20"/>
          <p:cNvSpPr/>
          <p:nvPr/>
        </p:nvSpPr>
        <p:spPr>
          <a:xfrm>
            <a:off x="2915816" y="4797152"/>
            <a:ext cx="5832648" cy="1728192"/>
          </a:xfrm>
          <a:prstGeom prst="wedgeRoundRectCallout">
            <a:avLst>
              <a:gd name="adj1" fmla="val -4418"/>
              <a:gd name="adj2" fmla="val -71436"/>
              <a:gd name="adj3" fmla="val 16667"/>
            </a:avLst>
          </a:prstGeom>
          <a:solidFill>
            <a:schemeClr val="bg1"/>
          </a:solidFill>
          <a:ln>
            <a:solidFill>
              <a:srgbClr val="CC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승리는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C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건강한 관계</a:t>
            </a:r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CC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전적으로 달려 있다</a:t>
            </a:r>
            <a:endParaRPr lang="ko-KR" altLang="en-US" sz="32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C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22" name="직선 화살표 연결선 21"/>
          <p:cNvCxnSpPr>
            <a:stCxn id="21" idx="1"/>
          </p:cNvCxnSpPr>
          <p:nvPr/>
        </p:nvCxnSpPr>
        <p:spPr>
          <a:xfrm flipH="1" flipV="1">
            <a:off x="1187624" y="5088333"/>
            <a:ext cx="1728192" cy="572915"/>
          </a:xfrm>
          <a:prstGeom prst="straightConnector1">
            <a:avLst/>
          </a:prstGeom>
          <a:ln w="41275">
            <a:solidFill>
              <a:srgbClr val="CC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87789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043608" y="4658931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0" name="모서리가 둥근 사각형 설명선 19"/>
          <p:cNvSpPr/>
          <p:nvPr/>
        </p:nvSpPr>
        <p:spPr>
          <a:xfrm>
            <a:off x="2915816" y="2780928"/>
            <a:ext cx="5832648" cy="1728192"/>
          </a:xfrm>
          <a:prstGeom prst="wedgeRoundRectCallout">
            <a:avLst>
              <a:gd name="adj1" fmla="val -78252"/>
              <a:gd name="adj2" fmla="val 58232"/>
              <a:gd name="adj3" fmla="val 16667"/>
            </a:avLst>
          </a:prstGeom>
          <a:solidFill>
            <a:srgbClr val="CC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그 분이 친히 약속하고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보장하신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승리의 안식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이 있을 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것이다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048164" y="4623178"/>
            <a:ext cx="2664296" cy="93030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여호수아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419121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2915816" y="2780928"/>
            <a:ext cx="5832648" cy="1728192"/>
          </a:xfrm>
          <a:prstGeom prst="wedgeRoundRectCallout">
            <a:avLst>
              <a:gd name="adj1" fmla="val -78252"/>
              <a:gd name="adj2" fmla="val 5823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승리의 안식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이 있을 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것이다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61811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Microsoft\Windows\Temporary Internet Files\Content.IE5\997OF0NG\_30book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08" y="2282943"/>
            <a:ext cx="3166864" cy="210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78" y="859549"/>
            <a:ext cx="3142494" cy="1417323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848625" y="1066191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7" name="순서도: 처리 6"/>
          <p:cNvSpPr/>
          <p:nvPr/>
        </p:nvSpPr>
        <p:spPr>
          <a:xfrm>
            <a:off x="3419872" y="2276872"/>
            <a:ext cx="5184576" cy="3960440"/>
          </a:xfrm>
          <a:prstGeom prst="flowChartProcess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한 사람을 </a:t>
            </a:r>
            <a:r>
              <a:rPr lang="ko-KR" altLang="en-US" sz="6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하여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그를 통해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열방을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축복하실 것이다</a:t>
            </a: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사각형 설명선 5"/>
          <p:cNvSpPr/>
          <p:nvPr/>
        </p:nvSpPr>
        <p:spPr>
          <a:xfrm>
            <a:off x="2915816" y="2780928"/>
            <a:ext cx="5832648" cy="1728192"/>
          </a:xfrm>
          <a:prstGeom prst="wedgeRoundRectCallout">
            <a:avLst>
              <a:gd name="adj1" fmla="val -78252"/>
              <a:gd name="adj2" fmla="val 58232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 M" pitchFamily="18" charset="-127"/>
              <a:ea typeface="산돌명조 M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승리의 안식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 M" pitchFamily="18" charset="-127"/>
                <a:ea typeface="산돌명조 M" pitchFamily="18" charset="-127"/>
              </a:rPr>
              <a:t>이 있을 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것이다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8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79" y="2265042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사각형 설명선 8"/>
          <p:cNvSpPr/>
          <p:nvPr/>
        </p:nvSpPr>
        <p:spPr>
          <a:xfrm>
            <a:off x="3325368" y="836712"/>
            <a:ext cx="5832648" cy="2304256"/>
          </a:xfrm>
          <a:prstGeom prst="wedgeRoundRectCallout">
            <a:avLst>
              <a:gd name="adj1" fmla="val -30336"/>
              <a:gd name="adj2" fmla="val 73448"/>
              <a:gd name="adj3" fmla="val 16667"/>
            </a:avLst>
          </a:prstGeom>
          <a:solidFill>
            <a:srgbClr val="00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장래에 하나님은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아들을 통해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죄와 죄의 영향력에서 건져내고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인도하고 승리로 이끌 것이다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6084168" y="4504150"/>
            <a:ext cx="2087759" cy="18002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우리</a:t>
            </a:r>
            <a:r>
              <a:rPr lang="en-US" altLang="ko-KR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b="1" dirty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톱니 모양의 오른쪽 화살표 12"/>
          <p:cNvSpPr/>
          <p:nvPr/>
        </p:nvSpPr>
        <p:spPr>
          <a:xfrm>
            <a:off x="5796136" y="5229200"/>
            <a:ext cx="1080120" cy="648072"/>
          </a:xfrm>
          <a:prstGeom prst="notchedRightArrow">
            <a:avLst/>
          </a:prstGeom>
          <a:solidFill>
            <a:srgbClr val="FFC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3636369" y="4576065"/>
            <a:ext cx="2087759" cy="1800200"/>
          </a:xfrm>
          <a:prstGeom prst="ellipse">
            <a:avLst/>
          </a:prstGeom>
          <a:solidFill>
            <a:srgbClr val="0066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승리의</a:t>
            </a:r>
            <a:endParaRPr lang="en-US" altLang="ko-KR" sz="2800" b="1" dirty="0" smtClean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근원이신</a:t>
            </a:r>
            <a:endParaRPr lang="en-US" altLang="ko-KR" sz="2800" b="1" dirty="0" smtClean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분</a:t>
            </a:r>
            <a:r>
              <a:rPr lang="ko-KR" altLang="en-US" sz="2800" b="1" dirty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께</a:t>
            </a:r>
            <a:endParaRPr lang="en-US" altLang="ko-KR" sz="2800" b="1" dirty="0" smtClean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집</a:t>
            </a:r>
            <a:r>
              <a:rPr lang="ko-KR" altLang="en-US" sz="2800" b="1" dirty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중</a:t>
            </a:r>
          </a:p>
        </p:txBody>
      </p:sp>
      <p:sp>
        <p:nvSpPr>
          <p:cNvPr id="15" name="톱니 모양의 오른쪽 화살표 14"/>
          <p:cNvSpPr/>
          <p:nvPr/>
        </p:nvSpPr>
        <p:spPr>
          <a:xfrm>
            <a:off x="3203848" y="5229200"/>
            <a:ext cx="1080120" cy="648072"/>
          </a:xfrm>
          <a:prstGeom prst="notchedRightArrow">
            <a:avLst/>
          </a:prstGeom>
          <a:solidFill>
            <a:srgbClr val="FFC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1237609" y="4576065"/>
            <a:ext cx="2087759" cy="1800200"/>
          </a:xfrm>
          <a:prstGeom prst="ellipse">
            <a:avLst/>
          </a:prstGeom>
          <a:solidFill>
            <a:srgbClr val="CC00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이스라엘의</a:t>
            </a:r>
            <a:endParaRPr lang="en-US" altLang="ko-KR" sz="2800" b="1" dirty="0" smtClean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solidFill>
                  <a:prstClr val="white"/>
                </a:solidFill>
                <a:latin typeface="산돌명조B" pitchFamily="18" charset="-127"/>
                <a:ea typeface="산돌명조B" pitchFamily="18" charset="-127"/>
              </a:rPr>
              <a:t>전투</a:t>
            </a:r>
            <a:endParaRPr lang="ko-KR" altLang="en-US" sz="2800" b="1" dirty="0">
              <a:solidFill>
                <a:prstClr val="white"/>
              </a:solidFill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 flipH="1" flipV="1">
            <a:off x="6084168" y="1988840"/>
            <a:ext cx="1043879" cy="2515310"/>
          </a:xfrm>
          <a:prstGeom prst="straightConnector1">
            <a:avLst/>
          </a:prstGeom>
          <a:ln w="6985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2067874" y="2604565"/>
            <a:ext cx="1142870" cy="89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51566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직사각형 13"/>
          <p:cNvSpPr/>
          <p:nvPr/>
        </p:nvSpPr>
        <p:spPr>
          <a:xfrm>
            <a:off x="395536" y="3140968"/>
            <a:ext cx="8352928" cy="158417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&amp;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순서도: 수행의 시작/종료 14"/>
          <p:cNvSpPr/>
          <p:nvPr/>
        </p:nvSpPr>
        <p:spPr>
          <a:xfrm>
            <a:off x="1115616" y="3383995"/>
            <a:ext cx="2448272" cy="1098122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사사기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룻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5536" y="1196752"/>
            <a:ext cx="842493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모세와 </a:t>
            </a:r>
            <a:r>
              <a:rPr lang="ko-KR" altLang="en-US" sz="40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여호수아</a:t>
            </a:r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이후</a:t>
            </a:r>
            <a:endParaRPr lang="en-US" altLang="ko-KR" sz="40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순서도: 수행의 시작/종료 16"/>
          <p:cNvSpPr/>
          <p:nvPr/>
        </p:nvSpPr>
        <p:spPr>
          <a:xfrm>
            <a:off x="5508104" y="3383995"/>
            <a:ext cx="2304256" cy="1098122"/>
          </a:xfrm>
          <a:prstGeom prst="flowChartTerminator">
            <a:avLst/>
          </a:prstGeom>
          <a:solidFill>
            <a:srgbClr val="D60093"/>
          </a:solidFill>
          <a:ln>
            <a:solidFill>
              <a:srgbClr val="D6009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왕정시대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20359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46" y="969915"/>
            <a:ext cx="3142494" cy="1417323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6961193" y="1176557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사사기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154403" y="4705294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포인트가 32개인 별 21"/>
          <p:cNvSpPr/>
          <p:nvPr/>
        </p:nvSpPr>
        <p:spPr>
          <a:xfrm>
            <a:off x="377468" y="1890703"/>
            <a:ext cx="3024336" cy="2256573"/>
          </a:xfrm>
          <a:prstGeom prst="star32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953532" y="2635108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내버려둠</a:t>
            </a:r>
            <a:endParaRPr lang="ko-KR" altLang="en-US" sz="3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4" name="Picture 2" descr="C:\Users\USER\AppData\Local\Microsoft\Windows\Temporary Internet Files\Content.IE5\6VYZOIST\question-mark1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847" y="2387238"/>
            <a:ext cx="1605856" cy="22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모서리가 둥근 사각형 설명선 24"/>
          <p:cNvSpPr/>
          <p:nvPr/>
        </p:nvSpPr>
        <p:spPr>
          <a:xfrm>
            <a:off x="1586451" y="4879163"/>
            <a:ext cx="5029720" cy="1862205"/>
          </a:xfrm>
          <a:prstGeom prst="wedgeRoundRectCallout">
            <a:avLst>
              <a:gd name="adj1" fmla="val -35857"/>
              <a:gd name="adj2" fmla="val -93936"/>
              <a:gd name="adj3" fmla="val 16667"/>
            </a:avLst>
          </a:prstGeom>
          <a:solidFill>
            <a:srgbClr val="80008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보호와 공급을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떠난 삶은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얼마나 취약하고 공허한가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6" name="모서리가 둥근 사각형 설명선 25"/>
          <p:cNvSpPr/>
          <p:nvPr/>
        </p:nvSpPr>
        <p:spPr>
          <a:xfrm>
            <a:off x="5871605" y="2467251"/>
            <a:ext cx="2529748" cy="1862205"/>
          </a:xfrm>
          <a:prstGeom prst="wedgeRoundRectCallout">
            <a:avLst>
              <a:gd name="adj1" fmla="val -56263"/>
              <a:gd name="adj2" fmla="val 74121"/>
              <a:gd name="adj3" fmla="val 16667"/>
            </a:avLst>
          </a:prstGeom>
          <a:noFill/>
          <a:ln>
            <a:solidFill>
              <a:srgbClr val="80008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구출</a:t>
            </a:r>
            <a:endParaRPr lang="ko-KR" altLang="en-US" sz="4800" dirty="0">
              <a:ln w="18415" cmpd="sng">
                <a:solidFill>
                  <a:srgbClr val="800080"/>
                </a:solidFill>
                <a:prstDash val="solid"/>
              </a:ln>
              <a:solidFill>
                <a:srgbClr val="CC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포인트가 32개인 별 26"/>
          <p:cNvSpPr/>
          <p:nvPr/>
        </p:nvSpPr>
        <p:spPr>
          <a:xfrm>
            <a:off x="3318548" y="513679"/>
            <a:ext cx="1965067" cy="1602511"/>
          </a:xfrm>
          <a:prstGeom prst="star32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418576" y="1005686"/>
            <a:ext cx="1865039" cy="678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타락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flipH="1" flipV="1">
            <a:off x="5042835" y="1819179"/>
            <a:ext cx="828770" cy="648072"/>
          </a:xfrm>
          <a:prstGeom prst="straightConnector1">
            <a:avLst/>
          </a:prstGeom>
          <a:ln w="63500">
            <a:solidFill>
              <a:srgbClr val="CC0099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>
          <a:xfrm flipH="1">
            <a:off x="2810587" y="1678576"/>
            <a:ext cx="607990" cy="548326"/>
          </a:xfrm>
          <a:prstGeom prst="straightConnector1">
            <a:avLst/>
          </a:prstGeom>
          <a:ln w="63500">
            <a:solidFill>
              <a:srgbClr val="CC0099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1213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animBg="1"/>
      <p:bldP spid="23" grpId="0"/>
      <p:bldP spid="25" grpId="0" animBg="1"/>
      <p:bldP spid="26" grpId="0" animBg="1"/>
      <p:bldP spid="27" grpId="0" animBg="1"/>
      <p:bldP spid="2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46" y="969915"/>
            <a:ext cx="3142494" cy="1417323"/>
          </a:xfrm>
          <a:prstGeom prst="rect">
            <a:avLst/>
          </a:prstGeom>
        </p:spPr>
      </p:pic>
      <p:sp>
        <p:nvSpPr>
          <p:cNvPr id="20" name="직사각형 19"/>
          <p:cNvSpPr/>
          <p:nvPr/>
        </p:nvSpPr>
        <p:spPr>
          <a:xfrm>
            <a:off x="6961193" y="1176557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154403" y="4705294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4" name="Picture 2" descr="C:\Users\USER\AppData\Local\Microsoft\Windows\Temporary Internet Files\Content.IE5\6VYZOIST\question-mark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847" y="2387238"/>
            <a:ext cx="1605856" cy="220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1043608" y="4586923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043608" y="4586923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Picture 3" descr="C:\Users\USER\AppData\Local\Microsoft\Windows\Temporary Internet Files\Content.IE5\1VQUDR23\British_Army_Soldier_Saluting_MOD_4515489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1921951"/>
            <a:ext cx="2232248" cy="290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빗면 17"/>
          <p:cNvSpPr/>
          <p:nvPr/>
        </p:nvSpPr>
        <p:spPr>
          <a:xfrm>
            <a:off x="863588" y="1058186"/>
            <a:ext cx="2232248" cy="863765"/>
          </a:xfrm>
          <a:prstGeom prst="bevel">
            <a:avLst/>
          </a:prstGeom>
          <a:solidFill>
            <a:srgbClr val="CC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결함 있는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빗면 21"/>
          <p:cNvSpPr/>
          <p:nvPr/>
        </p:nvSpPr>
        <p:spPr>
          <a:xfrm>
            <a:off x="855616" y="4823754"/>
            <a:ext cx="2232248" cy="863765"/>
          </a:xfrm>
          <a:prstGeom prst="bevel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해결사</a:t>
            </a:r>
            <a:endParaRPr lang="en-US" altLang="ko-K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</a:t>
            </a:r>
          </a:p>
        </p:txBody>
      </p:sp>
      <p:sp>
        <p:nvSpPr>
          <p:cNvPr id="23" name="순서도: 처리 22"/>
          <p:cNvSpPr/>
          <p:nvPr/>
        </p:nvSpPr>
        <p:spPr>
          <a:xfrm>
            <a:off x="5436096" y="4050636"/>
            <a:ext cx="3312368" cy="21146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dirty="0" smtClean="0">
                <a:ln w="18415" cmpd="sng">
                  <a:solidFill>
                    <a:srgbClr val="CC0099"/>
                  </a:solidFill>
                  <a:prstDash val="solid"/>
                </a:ln>
                <a:solidFill>
                  <a:srgbClr val="CC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endParaRPr lang="ko-KR" altLang="en-US" sz="6600" dirty="0">
              <a:ln w="18415" cmpd="sng">
                <a:solidFill>
                  <a:srgbClr val="CC0099"/>
                </a:solidFill>
                <a:prstDash val="solid"/>
              </a:ln>
              <a:solidFill>
                <a:srgbClr val="CC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순서도: 처리 24"/>
          <p:cNvSpPr/>
          <p:nvPr/>
        </p:nvSpPr>
        <p:spPr>
          <a:xfrm>
            <a:off x="5436096" y="2348880"/>
            <a:ext cx="3312368" cy="21146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구원을</a:t>
            </a:r>
            <a:endParaRPr lang="en-US" altLang="ko-KR" sz="400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이루는 분은</a:t>
            </a:r>
            <a:endParaRPr lang="en-US" altLang="ko-KR" sz="4000" dirty="0" smtClean="0">
              <a:ln w="18415" cmpd="sng">
                <a:solidFill>
                  <a:srgbClr val="800080"/>
                </a:solidFill>
                <a:prstDash val="solid"/>
              </a:ln>
              <a:solidFill>
                <a:srgbClr val="80008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궁극적으</a:t>
            </a:r>
            <a:r>
              <a:rPr lang="ko-KR" altLang="en-US" sz="4000" dirty="0">
                <a:ln w="18415" cmpd="sng">
                  <a:solidFill>
                    <a:srgbClr val="800080"/>
                  </a:solidFill>
                  <a:prstDash val="solid"/>
                </a:ln>
                <a:solidFill>
                  <a:srgbClr val="80008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로</a:t>
            </a:r>
          </a:p>
        </p:txBody>
      </p:sp>
    </p:spTree>
    <p:extLst>
      <p:ext uri="{BB962C8B-B14F-4D97-AF65-F5344CB8AC3E}">
        <p14:creationId xmlns:p14="http://schemas.microsoft.com/office/powerpoint/2010/main" val="3793585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/>
      <p:bldP spid="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1154403" y="4705294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043608" y="4586923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043608" y="4586923"/>
            <a:ext cx="1872208" cy="4294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사각형 설명선 14"/>
          <p:cNvSpPr/>
          <p:nvPr/>
        </p:nvSpPr>
        <p:spPr>
          <a:xfrm>
            <a:off x="365062" y="4005064"/>
            <a:ext cx="4047415" cy="1296144"/>
          </a:xfrm>
          <a:prstGeom prst="wedgeRoundRectCallout">
            <a:avLst>
              <a:gd name="adj1" fmla="val -26948"/>
              <a:gd name="adj2" fmla="val -72076"/>
              <a:gd name="adj3" fmla="val 16667"/>
            </a:avLst>
          </a:prstGeom>
          <a:solidFill>
            <a:srgbClr val="0000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보호와 공급을</a:t>
            </a:r>
            <a:endParaRPr lang="en-US" altLang="ko-K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떠난 삶은</a:t>
            </a:r>
            <a:endParaRPr lang="en-US" altLang="ko-KR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얼마나 취약하고 공허한가</a:t>
            </a:r>
            <a:r>
              <a:rPr lang="en-US" altLang="ko-KR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포인트가 32개인 별 15"/>
          <p:cNvSpPr/>
          <p:nvPr/>
        </p:nvSpPr>
        <p:spPr>
          <a:xfrm>
            <a:off x="365062" y="2121799"/>
            <a:ext cx="1965067" cy="1602511"/>
          </a:xfrm>
          <a:prstGeom prst="star32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모서리가 둥근 사각형 설명선 25"/>
          <p:cNvSpPr/>
          <p:nvPr/>
        </p:nvSpPr>
        <p:spPr>
          <a:xfrm>
            <a:off x="1826228" y="5733256"/>
            <a:ext cx="2529748" cy="931102"/>
          </a:xfrm>
          <a:prstGeom prst="wedgeRoundRectCallout">
            <a:avLst>
              <a:gd name="adj1" fmla="val -30299"/>
              <a:gd name="adj2" fmla="val -92553"/>
              <a:gd name="adj3" fmla="val 16667"/>
            </a:avLst>
          </a:prstGeom>
          <a:noFill/>
          <a:ln>
            <a:solidFill>
              <a:srgbClr val="000066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mtClean="0">
                <a:ln w="18415" cmpd="sng">
                  <a:solidFill>
                    <a:srgbClr val="000066"/>
                  </a:solidFill>
                  <a:prstDash val="solid"/>
                </a:ln>
                <a:solidFill>
                  <a:srgbClr val="00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구출</a:t>
            </a:r>
            <a:endParaRPr lang="ko-KR" altLang="en-US" sz="4800" dirty="0">
              <a:ln w="18415" cmpd="sng">
                <a:solidFill>
                  <a:srgbClr val="000066"/>
                </a:solidFill>
                <a:prstDash val="solid"/>
              </a:ln>
              <a:solidFill>
                <a:srgbClr val="0000CC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076056" y="998618"/>
            <a:ext cx="3888432" cy="5665740"/>
          </a:xfrm>
          <a:prstGeom prst="rect">
            <a:avLst/>
          </a:prstGeom>
          <a:solidFill>
            <a:srgbClr val="80008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길을 잘못 들어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막다른 골목으로 달려가는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우리를 붙잡아 일으키셔서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다시 제대로 된 길로 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걷게하시는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죄의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 결과에서 구원하시는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r>
              <a:rPr lang="ko-KR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님</a:t>
            </a:r>
          </a:p>
        </p:txBody>
      </p:sp>
      <p:sp>
        <p:nvSpPr>
          <p:cNvPr id="28" name="오른쪽 화살표 27"/>
          <p:cNvSpPr/>
          <p:nvPr/>
        </p:nvSpPr>
        <p:spPr>
          <a:xfrm>
            <a:off x="4499992" y="4797152"/>
            <a:ext cx="792088" cy="648072"/>
          </a:xfrm>
          <a:prstGeom prst="rightArrow">
            <a:avLst/>
          </a:prstGeom>
          <a:solidFill>
            <a:srgbClr val="CC0099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0" y="836712"/>
            <a:ext cx="2679438" cy="1212251"/>
          </a:xfrm>
          <a:prstGeom prst="rect">
            <a:avLst/>
          </a:prstGeom>
        </p:spPr>
      </p:pic>
      <p:sp>
        <p:nvSpPr>
          <p:cNvPr id="30" name="직사각형 29"/>
          <p:cNvSpPr/>
          <p:nvPr/>
        </p:nvSpPr>
        <p:spPr>
          <a:xfrm>
            <a:off x="1556922" y="998618"/>
            <a:ext cx="1142870" cy="896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렌즈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65090" y="2613806"/>
            <a:ext cx="1865039" cy="678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타락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6277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6" grpId="0" animBg="1"/>
      <p:bldP spid="27" grpId="0" animBg="1"/>
      <p:bldP spid="28" grpId="0" animBg="1"/>
      <p:bldP spid="3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80728"/>
            <a:ext cx="9144000" cy="5904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사사 시대에</a:t>
            </a:r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58599" y="4797152"/>
            <a:ext cx="6557818" cy="10801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세상 </a:t>
            </a:r>
            <a:r>
              <a:rPr lang="en-US" altLang="ko-K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: 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자꾸만 </a:t>
            </a:r>
            <a:r>
              <a:rPr lang="ko-KR" alt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한눈팔게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만들려고 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en-US" altLang="ko-KR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        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혈안이 된 곳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74751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80728"/>
            <a:ext cx="9144000" cy="5904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사사 시대에</a:t>
            </a:r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4" name="Picture 2" descr="C:\Users\USER\AppData\Local\Microsoft\Windows\Temporary Internet Files\Content.IE5\X13900WI\isr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67240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/>
        </p:nvSpPr>
        <p:spPr>
          <a:xfrm>
            <a:off x="6732240" y="2132856"/>
            <a:ext cx="20162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나오미와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룻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95536" y="2132856"/>
            <a:ext cx="20162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 사람도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아닌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95536" y="3717032"/>
            <a:ext cx="20162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아무것도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남지 않은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95536" y="5229200"/>
            <a:ext cx="2016224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불확실한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</a:t>
            </a:r>
            <a:r>
              <a:rPr lang="ko-KR" altLang="en-US" sz="3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래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27784" y="4869160"/>
            <a:ext cx="6291814" cy="165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HeroicExtremeLeftFacing"/>
              <a:lightRig rig="threePt" dir="t"/>
            </a:scene3d>
          </a:bodyPr>
          <a:lstStyle/>
          <a:p>
            <a:r>
              <a:rPr lang="ko-KR" altLang="en-US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은 공허함을 채우시고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bg1"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여전히 일하신다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bg1"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62547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AppData\Local\Microsoft\Windows\Temporary Internet Files\Content.IE5\X13900WI\1563914-i-love-autumn-heart-shape-from-falling-leave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70" y="908720"/>
            <a:ext cx="6598158" cy="659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줄무늬가 있는 오른쪽 화살표 11"/>
          <p:cNvSpPr/>
          <p:nvPr/>
        </p:nvSpPr>
        <p:spPr>
          <a:xfrm>
            <a:off x="-324544" y="3429000"/>
            <a:ext cx="7920880" cy="1584176"/>
          </a:xfrm>
          <a:prstGeom prst="stripedRightArrow">
            <a:avLst/>
          </a:prstGeom>
          <a:solidFill>
            <a:srgbClr val="FF0066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공허함                               풍성함   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87824" y="3068960"/>
            <a:ext cx="2448272" cy="2376264"/>
          </a:xfrm>
          <a:prstGeom prst="rect">
            <a:avLst/>
          </a:prstGeom>
          <a:solidFill>
            <a:srgbClr val="FF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나오미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룻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87824" y="2204864"/>
            <a:ext cx="2448272" cy="813606"/>
          </a:xfrm>
          <a:prstGeom prst="rect">
            <a:avLst/>
          </a:prstGeom>
          <a:solidFill>
            <a:srgbClr val="9900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보아스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03940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줄무늬가 있는 오른쪽 화살표 11"/>
          <p:cNvSpPr/>
          <p:nvPr/>
        </p:nvSpPr>
        <p:spPr>
          <a:xfrm>
            <a:off x="-324544" y="3429000"/>
            <a:ext cx="7920880" cy="1584176"/>
          </a:xfrm>
          <a:prstGeom prst="stripedRightArrow">
            <a:avLst/>
          </a:prstGeom>
          <a:solidFill>
            <a:srgbClr val="FF0066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공허함                               풍성함   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987824" y="3068960"/>
            <a:ext cx="2448272" cy="2376264"/>
          </a:xfrm>
          <a:prstGeom prst="rect">
            <a:avLst/>
          </a:prstGeom>
          <a:solidFill>
            <a:srgbClr val="FF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나오미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룻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87824" y="2204864"/>
            <a:ext cx="2448272" cy="813606"/>
          </a:xfrm>
          <a:prstGeom prst="rect">
            <a:avLst/>
          </a:prstGeom>
          <a:solidFill>
            <a:srgbClr val="9900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보아스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8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06109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3059832" y="2594141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구름 모양 설명선 10"/>
          <p:cNvSpPr/>
          <p:nvPr/>
        </p:nvSpPr>
        <p:spPr>
          <a:xfrm>
            <a:off x="2771800" y="558062"/>
            <a:ext cx="5544616" cy="2016224"/>
          </a:xfrm>
          <a:prstGeom prst="cloudCallout">
            <a:avLst>
              <a:gd name="adj1" fmla="val -21794"/>
              <a:gd name="adj2" fmla="val 60499"/>
            </a:avLst>
          </a:prstGeom>
          <a:solidFill>
            <a:schemeClr val="bg1"/>
          </a:solidFill>
          <a:ln>
            <a:solidFill>
              <a:srgbClr val="660066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srgbClr val="660066"/>
                  </a:solidFill>
                  <a:prstDash val="solid"/>
                </a:ln>
                <a:solidFill>
                  <a:srgbClr val="99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나오미가</a:t>
            </a:r>
            <a:r>
              <a:rPr lang="ko-KR" altLang="en-US" sz="2400" dirty="0" smtClean="0">
                <a:ln w="18415" cmpd="sng">
                  <a:solidFill>
                    <a:srgbClr val="660066"/>
                  </a:solidFill>
                  <a:prstDash val="solid"/>
                </a:ln>
                <a:solidFill>
                  <a:srgbClr val="99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자기 힘으로는</a:t>
            </a:r>
            <a:endParaRPr lang="en-US" altLang="ko-KR" sz="2400" dirty="0" smtClean="0">
              <a:ln w="18415" cmpd="sng">
                <a:solidFill>
                  <a:srgbClr val="660066"/>
                </a:solidFill>
                <a:prstDash val="solid"/>
              </a:ln>
              <a:solidFill>
                <a:srgbClr val="99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srgbClr val="660066"/>
                  </a:solidFill>
                  <a:prstDash val="solid"/>
                </a:ln>
                <a:solidFill>
                  <a:srgbClr val="99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스스로 구원할 수 없었듯이</a:t>
            </a:r>
            <a:endParaRPr lang="en-US" altLang="ko-KR" sz="2400" dirty="0" smtClean="0">
              <a:ln w="18415" cmpd="sng">
                <a:solidFill>
                  <a:srgbClr val="660066"/>
                </a:solidFill>
                <a:prstDash val="solid"/>
              </a:ln>
              <a:solidFill>
                <a:srgbClr val="99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srgbClr val="660066"/>
                  </a:solidFill>
                  <a:prstDash val="solid"/>
                </a:ln>
                <a:solidFill>
                  <a:srgbClr val="99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우리도 우리 구원에 </a:t>
            </a:r>
            <a:endParaRPr lang="en-US" altLang="ko-KR" sz="2400" dirty="0" smtClean="0">
              <a:ln w="18415" cmpd="sng">
                <a:solidFill>
                  <a:srgbClr val="660066"/>
                </a:solidFill>
                <a:prstDash val="solid"/>
              </a:ln>
              <a:solidFill>
                <a:srgbClr val="99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srgbClr val="660066"/>
                  </a:solidFill>
                  <a:prstDash val="solid"/>
                </a:ln>
                <a:solidFill>
                  <a:srgbClr val="9900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아무 힘을 발휘할 수 없다</a:t>
            </a:r>
            <a:endParaRPr lang="en-US" altLang="ko-KR" sz="2400" dirty="0" smtClean="0">
              <a:ln w="18415" cmpd="sng">
                <a:solidFill>
                  <a:srgbClr val="660066"/>
                </a:solidFill>
                <a:prstDash val="solid"/>
              </a:ln>
              <a:solidFill>
                <a:srgbClr val="990099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95389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2987824" y="3068960"/>
            <a:ext cx="2448272" cy="2376264"/>
          </a:xfrm>
          <a:prstGeom prst="rect">
            <a:avLst/>
          </a:prstGeom>
          <a:solidFill>
            <a:srgbClr val="FF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나오미</a:t>
            </a:r>
            <a:endParaRPr lang="en-US" altLang="ko-KR" sz="40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룻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987824" y="2204864"/>
            <a:ext cx="2448272" cy="813606"/>
          </a:xfrm>
          <a:prstGeom prst="rect">
            <a:avLst/>
          </a:prstGeom>
          <a:solidFill>
            <a:srgbClr val="9900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보아스</a:t>
            </a:r>
            <a:endParaRPr lang="ko-KR" altLang="en-US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5148064" y="2692132"/>
            <a:ext cx="1080120" cy="961349"/>
          </a:xfrm>
          <a:prstGeom prst="ellipse">
            <a:avLst/>
          </a:prstGeom>
          <a:solidFill>
            <a:srgbClr val="FF3399"/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오벳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6012160" y="2687870"/>
            <a:ext cx="1296144" cy="1224136"/>
          </a:xfrm>
          <a:prstGeom prst="ellipse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7020272" y="2869849"/>
            <a:ext cx="1707740" cy="1567263"/>
          </a:xfrm>
          <a:prstGeom prst="ellipse">
            <a:avLst/>
          </a:prstGeom>
          <a:solidFill>
            <a:srgbClr val="660066"/>
          </a:solidFill>
          <a:ln>
            <a:solidFill>
              <a:srgbClr val="6600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60004" y="989185"/>
            <a:ext cx="8116452" cy="1152128"/>
          </a:xfrm>
          <a:prstGeom prst="rect">
            <a:avLst/>
          </a:prstGeom>
          <a:solidFill>
            <a:srgbClr val="990099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내가 온 것은 양으로 생명을 얻게 하고 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더 풍성히 얻게 하려는 것이라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 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10:10)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979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Microsoft\Windows\Temporary Internet Files\Content.IE5\997OF0NG\_30book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08" y="2282943"/>
            <a:ext cx="3166864" cy="210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78" y="859549"/>
            <a:ext cx="3142494" cy="1417323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848625" y="1066191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7" name="순서도: 처리 6"/>
          <p:cNvSpPr/>
          <p:nvPr/>
        </p:nvSpPr>
        <p:spPr>
          <a:xfrm>
            <a:off x="3419872" y="2276872"/>
            <a:ext cx="5184576" cy="3960440"/>
          </a:xfrm>
          <a:prstGeom prst="flowChartProcess">
            <a:avLst/>
          </a:prstGeom>
          <a:solidFill>
            <a:srgbClr val="0070C0"/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한 사람을 </a:t>
            </a:r>
            <a:r>
              <a:rPr lang="ko-KR" altLang="en-US" sz="60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하여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그를 통해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열방을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축복하실 것이다</a:t>
            </a:r>
          </a:p>
        </p:txBody>
      </p:sp>
    </p:spTree>
    <p:extLst>
      <p:ext uri="{BB962C8B-B14F-4D97-AF65-F5344CB8AC3E}">
        <p14:creationId xmlns:p14="http://schemas.microsoft.com/office/powerpoint/2010/main" val="3772115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61881" y="2168748"/>
            <a:ext cx="7772400" cy="14700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3" name="부제목 2"/>
          <p:cNvSpPr>
            <a:spLocks noGrp="1"/>
          </p:cNvSpPr>
          <p:nvPr>
            <p:ph type="subTitle" idx="1"/>
          </p:nvPr>
        </p:nvSpPr>
        <p:spPr>
          <a:xfrm>
            <a:off x="1447681" y="4576552"/>
            <a:ext cx="6400800" cy="1752600"/>
          </a:xfrm>
        </p:spPr>
        <p:txBody>
          <a:bodyPr/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5" name="자유형 14"/>
          <p:cNvSpPr/>
          <p:nvPr/>
        </p:nvSpPr>
        <p:spPr>
          <a:xfrm rot="3775985">
            <a:off x="3655189" y="3665021"/>
            <a:ext cx="1413945" cy="144122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0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prstClr val="white"/>
              </a:solidFill>
            </a:endParaRPr>
          </a:p>
        </p:txBody>
      </p:sp>
      <p:sp>
        <p:nvSpPr>
          <p:cNvPr id="16" name="자유형 15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자유형 19"/>
          <p:cNvSpPr/>
          <p:nvPr/>
        </p:nvSpPr>
        <p:spPr>
          <a:xfrm rot="1191905">
            <a:off x="3524131" y="5224682"/>
            <a:ext cx="936915" cy="8171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6600"/>
              </a:gs>
              <a:gs pos="100000">
                <a:srgbClr val="FF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1" name="자유형 20"/>
          <p:cNvSpPr/>
          <p:nvPr/>
        </p:nvSpPr>
        <p:spPr>
          <a:xfrm rot="5063440">
            <a:off x="3958371" y="2608594"/>
            <a:ext cx="902148" cy="9195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자유형 21"/>
          <p:cNvSpPr/>
          <p:nvPr/>
        </p:nvSpPr>
        <p:spPr>
          <a:xfrm rot="5001500">
            <a:off x="6935953" y="4880383"/>
            <a:ext cx="568850" cy="133843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FFC000"/>
              </a:gs>
              <a:gs pos="100000">
                <a:srgbClr val="0033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7" name="자유형 26"/>
          <p:cNvSpPr/>
          <p:nvPr/>
        </p:nvSpPr>
        <p:spPr>
          <a:xfrm rot="2415504">
            <a:off x="3285353" y="3259037"/>
            <a:ext cx="417884" cy="35958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375712" y="3697629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사무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엘서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6400048" y="2856893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열왕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기서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</a:t>
            </a:r>
            <a:r>
              <a:rPr lang="ko-KR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대기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에스라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느헤미야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에스더</a:t>
            </a:r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모서리가 둥근 사각형 설명선 34"/>
          <p:cNvSpPr/>
          <p:nvPr/>
        </p:nvSpPr>
        <p:spPr>
          <a:xfrm>
            <a:off x="210282" y="2601689"/>
            <a:ext cx="3137582" cy="971327"/>
          </a:xfrm>
          <a:prstGeom prst="wedgeRoundRectCallout">
            <a:avLst>
              <a:gd name="adj1" fmla="val 51113"/>
              <a:gd name="adj2" fmla="val 102198"/>
              <a:gd name="adj3" fmla="val 16667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사무엘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~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 왕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모서리가 둥근 사각형 설명선 35"/>
          <p:cNvSpPr/>
          <p:nvPr/>
        </p:nvSpPr>
        <p:spPr>
          <a:xfrm>
            <a:off x="6006418" y="1237494"/>
            <a:ext cx="3137582" cy="971327"/>
          </a:xfrm>
          <a:prstGeom prst="wedgeRoundRectCallout">
            <a:avLst>
              <a:gd name="adj1" fmla="val 27716"/>
              <a:gd name="adj2" fmla="val 108827"/>
              <a:gd name="adj3" fmla="val 16667"/>
            </a:avLst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길을 벗어난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남유다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7" name="모서리가 둥근 사각형 설명선 36"/>
          <p:cNvSpPr/>
          <p:nvPr/>
        </p:nvSpPr>
        <p:spPr>
          <a:xfrm>
            <a:off x="1938474" y="1449561"/>
            <a:ext cx="3137582" cy="971327"/>
          </a:xfrm>
          <a:prstGeom prst="wedgeRoundRectCallout">
            <a:avLst>
              <a:gd name="adj1" fmla="val 74510"/>
              <a:gd name="adj2" fmla="val 21318"/>
              <a:gd name="adj3" fmla="val 16667"/>
            </a:avLst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길을 벗어난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남유다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,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2099976" y="980728"/>
            <a:ext cx="2811135" cy="468833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돌아온 백성들에게</a:t>
            </a:r>
            <a:r>
              <a:rPr lang="en-US" altLang="ko-KR" sz="24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..</a:t>
            </a:r>
            <a:endParaRPr lang="ko-KR" altLang="en-US" sz="24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61915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 animBg="1"/>
      <p:bldP spid="36" grpId="0" animBg="1"/>
      <p:bldP spid="37" grpId="0" animBg="1"/>
      <p:bldP spid="3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61881" y="2168748"/>
            <a:ext cx="7772400" cy="14700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3" name="부제목 2"/>
          <p:cNvSpPr>
            <a:spLocks noGrp="1"/>
          </p:cNvSpPr>
          <p:nvPr>
            <p:ph type="subTitle" idx="1"/>
          </p:nvPr>
        </p:nvSpPr>
        <p:spPr>
          <a:xfrm>
            <a:off x="1447681" y="4576552"/>
            <a:ext cx="6400800" cy="1752600"/>
          </a:xfrm>
        </p:spPr>
        <p:txBody>
          <a:bodyPr/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5" name="자유형 14"/>
          <p:cNvSpPr/>
          <p:nvPr/>
        </p:nvSpPr>
        <p:spPr>
          <a:xfrm rot="3775985">
            <a:off x="3655189" y="3665021"/>
            <a:ext cx="1413945" cy="144122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0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prstClr val="white"/>
              </a:solidFill>
            </a:endParaRPr>
          </a:p>
        </p:txBody>
      </p:sp>
      <p:sp>
        <p:nvSpPr>
          <p:cNvPr id="16" name="자유형 15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0" name="자유형 19"/>
          <p:cNvSpPr/>
          <p:nvPr/>
        </p:nvSpPr>
        <p:spPr>
          <a:xfrm rot="1191905">
            <a:off x="3524131" y="5224682"/>
            <a:ext cx="936915" cy="8171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6600"/>
              </a:gs>
              <a:gs pos="100000">
                <a:srgbClr val="FF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1" name="자유형 20"/>
          <p:cNvSpPr/>
          <p:nvPr/>
        </p:nvSpPr>
        <p:spPr>
          <a:xfrm rot="5063440">
            <a:off x="3958371" y="2608594"/>
            <a:ext cx="902148" cy="9195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2" name="자유형 21"/>
          <p:cNvSpPr/>
          <p:nvPr/>
        </p:nvSpPr>
        <p:spPr>
          <a:xfrm rot="5001500">
            <a:off x="6935953" y="4880383"/>
            <a:ext cx="568850" cy="133843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FFC000"/>
              </a:gs>
              <a:gs pos="100000">
                <a:srgbClr val="0033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7" name="자유형 26"/>
          <p:cNvSpPr/>
          <p:nvPr/>
        </p:nvSpPr>
        <p:spPr>
          <a:xfrm rot="2415504">
            <a:off x="3285353" y="3259037"/>
            <a:ext cx="417884" cy="35958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375712" y="3697629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사무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엘서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모서리가 둥근 사각형 설명선 34"/>
          <p:cNvSpPr/>
          <p:nvPr/>
        </p:nvSpPr>
        <p:spPr>
          <a:xfrm>
            <a:off x="210282" y="2601689"/>
            <a:ext cx="3137582" cy="971327"/>
          </a:xfrm>
          <a:prstGeom prst="wedgeRoundRectCallout">
            <a:avLst>
              <a:gd name="adj1" fmla="val 51113"/>
              <a:gd name="adj2" fmla="val 102198"/>
              <a:gd name="adj3" fmla="val 16667"/>
            </a:avLst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사무엘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~</a:t>
            </a:r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 왕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8312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1" name="자유형 20"/>
          <p:cNvSpPr/>
          <p:nvPr/>
        </p:nvSpPr>
        <p:spPr>
          <a:xfrm rot="5063440">
            <a:off x="3958371" y="2608594"/>
            <a:ext cx="902148" cy="9195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7" name="자유형 26"/>
          <p:cNvSpPr/>
          <p:nvPr/>
        </p:nvSpPr>
        <p:spPr>
          <a:xfrm rot="2415504">
            <a:off x="3285353" y="3259037"/>
            <a:ext cx="417884" cy="35958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자유형 34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472056" y="2852936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2843808" y="1196752"/>
            <a:ext cx="2106253" cy="1805925"/>
          </a:xfrm>
          <a:prstGeom prst="ellipse">
            <a:avLst/>
          </a:prstGeom>
          <a:gradFill>
            <a:gsLst>
              <a:gs pos="14000">
                <a:srgbClr val="FFC000"/>
              </a:gs>
              <a:gs pos="100000">
                <a:srgbClr val="C000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전염병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70668" y="1560748"/>
            <a:ext cx="2996261" cy="1148171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군대의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숫자 의지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2843808" y="3495283"/>
            <a:ext cx="2106253" cy="1805925"/>
          </a:xfrm>
          <a:prstGeom prst="ellipse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회</a:t>
            </a:r>
            <a:r>
              <a: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복</a:t>
            </a:r>
          </a:p>
        </p:txBody>
      </p:sp>
      <p:sp>
        <p:nvSpPr>
          <p:cNvPr id="37" name="직사각형 36"/>
          <p:cNvSpPr/>
          <p:nvPr/>
        </p:nvSpPr>
        <p:spPr>
          <a:xfrm>
            <a:off x="270668" y="3817321"/>
            <a:ext cx="2996261" cy="1148171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회개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60948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6" grpId="0" animBg="1"/>
      <p:bldP spid="3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자유형 34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472056" y="2852936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8050"/>
            <a:ext cx="2181046" cy="3555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직사각형 37"/>
          <p:cNvSpPr/>
          <p:nvPr/>
        </p:nvSpPr>
        <p:spPr>
          <a:xfrm>
            <a:off x="2411760" y="1458050"/>
            <a:ext cx="2583574" cy="3555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본성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자체가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자격미달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인데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어느 누가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다윗의 보좌를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</a:t>
            </a:r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원히</a:t>
            </a:r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차지하겠는가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3908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자유형 34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472056" y="2852936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9" name="그림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8050"/>
            <a:ext cx="2181046" cy="3555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직사각형 21"/>
          <p:cNvSpPr/>
          <p:nvPr/>
        </p:nvSpPr>
        <p:spPr>
          <a:xfrm>
            <a:off x="2411760" y="1471381"/>
            <a:ext cx="2583574" cy="3555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어느 누가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endParaRPr lang="en-US" altLang="ko-KR" sz="32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327" y="3705376"/>
            <a:ext cx="2943842" cy="195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0382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4490866" y="361292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7" name="자유형 16"/>
          <p:cNvSpPr/>
          <p:nvPr/>
        </p:nvSpPr>
        <p:spPr>
          <a:xfrm rot="19256675">
            <a:off x="5218318" y="2351028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3" name="자유형 22"/>
          <p:cNvSpPr/>
          <p:nvPr/>
        </p:nvSpPr>
        <p:spPr>
          <a:xfrm rot="1191905">
            <a:off x="1815551" y="5499412"/>
            <a:ext cx="568850" cy="57982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자유형 23"/>
          <p:cNvSpPr/>
          <p:nvPr/>
        </p:nvSpPr>
        <p:spPr>
          <a:xfrm rot="3727178">
            <a:off x="1365610" y="5290784"/>
            <a:ext cx="343576" cy="35020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5" name="자유형 24"/>
          <p:cNvSpPr/>
          <p:nvPr/>
        </p:nvSpPr>
        <p:spPr>
          <a:xfrm rot="3333072">
            <a:off x="5336952" y="4897469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6" name="자유형 25"/>
          <p:cNvSpPr/>
          <p:nvPr/>
        </p:nvSpPr>
        <p:spPr>
          <a:xfrm rot="2415504">
            <a:off x="7780166" y="4281042"/>
            <a:ext cx="910167" cy="82361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8" name="자유형 27"/>
          <p:cNvSpPr/>
          <p:nvPr/>
        </p:nvSpPr>
        <p:spPr>
          <a:xfrm rot="4669563">
            <a:off x="5364180" y="3801639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788024" y="2208821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6516216" y="5149771"/>
            <a:ext cx="1490088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624395" y="4317420"/>
            <a:ext cx="1196077" cy="6957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자유형 34"/>
          <p:cNvSpPr/>
          <p:nvPr/>
        </p:nvSpPr>
        <p:spPr>
          <a:xfrm rot="548833">
            <a:off x="6488858" y="2577831"/>
            <a:ext cx="1834404" cy="1869797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6472056" y="2852936"/>
            <a:ext cx="1916368" cy="13915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3369944" y="5221779"/>
            <a:ext cx="1274064" cy="8715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327" y="3705376"/>
            <a:ext cx="2943842" cy="195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모서리가 둥근 사각형 설명선 17"/>
          <p:cNvSpPr/>
          <p:nvPr/>
        </p:nvSpPr>
        <p:spPr>
          <a:xfrm>
            <a:off x="467544" y="980728"/>
            <a:ext cx="4608512" cy="2216919"/>
          </a:xfrm>
          <a:prstGeom prst="wedgeRoundRectCallout">
            <a:avLst>
              <a:gd name="adj1" fmla="val -947"/>
              <a:gd name="adj2" fmla="val 78185"/>
              <a:gd name="adj3" fmla="val 16667"/>
            </a:avLst>
          </a:pr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 권력과 권위는</a:t>
            </a:r>
            <a:endParaRPr lang="en-US" altLang="ko-KR" sz="28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 많은 인간이 아니라</a:t>
            </a:r>
            <a:endParaRPr lang="en-US" altLang="ko-KR" sz="28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 없는 유일한 인간</a:t>
            </a:r>
            <a:endParaRPr lang="en-US" altLang="ko-KR" sz="28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그리스도에게만 있다는</a:t>
            </a:r>
            <a:endParaRPr lang="en-US" altLang="ko-KR" sz="28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사실을 보여주어야 한다</a:t>
            </a:r>
            <a:endParaRPr lang="ko-KR" altLang="en-US" sz="28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68590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자유형 38"/>
          <p:cNvSpPr/>
          <p:nvPr/>
        </p:nvSpPr>
        <p:spPr>
          <a:xfrm rot="4583106">
            <a:off x="6193045" y="4023536"/>
            <a:ext cx="2257653" cy="2444710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2415504">
            <a:off x="768436" y="4173554"/>
            <a:ext cx="1992607" cy="21007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>
            <a:gsLst>
              <a:gs pos="10816">
                <a:srgbClr val="FFFF00"/>
              </a:gs>
              <a:gs pos="4000">
                <a:srgbClr val="C00000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35546" y="493589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</a:t>
            </a:r>
            <a:r>
              <a:rPr lang="ko-KR" altLang="en-US" sz="48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왕기</a:t>
            </a:r>
            <a:endParaRPr lang="ko-KR" altLang="en-US" sz="4800" dirty="0">
              <a:ln w="18415" cmpd="sng">
                <a:solidFill>
                  <a:srgbClr val="0033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3" name="자유형 42"/>
          <p:cNvSpPr/>
          <p:nvPr/>
        </p:nvSpPr>
        <p:spPr>
          <a:xfrm rot="3775985">
            <a:off x="2651767" y="3445754"/>
            <a:ext cx="1055401" cy="1240981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0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prstClr val="white"/>
              </a:solidFill>
            </a:endParaRPr>
          </a:p>
        </p:txBody>
      </p:sp>
      <p:sp>
        <p:nvSpPr>
          <p:cNvPr id="44" name="자유형 43"/>
          <p:cNvSpPr/>
          <p:nvPr/>
        </p:nvSpPr>
        <p:spPr>
          <a:xfrm rot="548833">
            <a:off x="5638988" y="2716215"/>
            <a:ext cx="1425820" cy="1580198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5" name="자유형 44"/>
          <p:cNvSpPr/>
          <p:nvPr/>
        </p:nvSpPr>
        <p:spPr>
          <a:xfrm rot="19256675">
            <a:off x="4195104" y="2046040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6" name="자유형 45"/>
          <p:cNvSpPr/>
          <p:nvPr/>
        </p:nvSpPr>
        <p:spPr>
          <a:xfrm rot="5063440">
            <a:off x="3213400" y="2551774"/>
            <a:ext cx="902148" cy="9195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7" name="자유형 46"/>
          <p:cNvSpPr/>
          <p:nvPr/>
        </p:nvSpPr>
        <p:spPr>
          <a:xfrm rot="3333072">
            <a:off x="3982043" y="3848811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9" name="자유형 48"/>
          <p:cNvSpPr/>
          <p:nvPr/>
        </p:nvSpPr>
        <p:spPr>
          <a:xfrm rot="2415504">
            <a:off x="2515906" y="3186252"/>
            <a:ext cx="417884" cy="35958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자유형 50"/>
          <p:cNvSpPr/>
          <p:nvPr/>
        </p:nvSpPr>
        <p:spPr>
          <a:xfrm rot="4669563">
            <a:off x="4617883" y="3697944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183099" y="494116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</a:t>
            </a:r>
            <a:r>
              <a:rPr lang="ko-KR" altLang="en-US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대기</a:t>
            </a:r>
            <a:endParaRPr lang="ko-KR" altLang="en-US" sz="4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3116528" y="325288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54" name="직사각형 53"/>
          <p:cNvSpPr/>
          <p:nvPr/>
        </p:nvSpPr>
        <p:spPr>
          <a:xfrm>
            <a:off x="1430571" y="1196752"/>
            <a:ext cx="50737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 이어지는 역사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246863" y="1340768"/>
            <a:ext cx="4109113" cy="2153493"/>
          </a:xfrm>
          <a:prstGeom prst="roundRect">
            <a:avLst/>
          </a:prstGeom>
          <a:solidFill>
            <a:srgbClr val="FF99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북이스라엘과</a:t>
            </a:r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남유다가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생명의 길을 벗어나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배수로에 빠지게 된 과정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토라를</a:t>
            </a:r>
            <a:r>
              <a:rPr lang="ko-KR" altLang="en-US" sz="28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멀리했다</a:t>
            </a:r>
            <a:endParaRPr lang="ko-KR" altLang="en-US" sz="28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954518" y="1364487"/>
            <a:ext cx="3937962" cy="2153493"/>
          </a:xfrm>
          <a:prstGeom prst="roundRect">
            <a:avLst/>
          </a:prstGeom>
          <a:solidFill>
            <a:srgbClr val="0033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포로생활에서 돌아온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백성들에게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이스라엘은 하나님의</a:t>
            </a:r>
            <a:endParaRPr lang="en-US" altLang="ko-KR" sz="2800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신실하심에 달렸다</a:t>
            </a:r>
            <a:endParaRPr lang="ko-KR" altLang="en-US" sz="2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 flipV="1">
            <a:off x="2051720" y="3494261"/>
            <a:ext cx="0" cy="874635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flipV="1">
            <a:off x="6948264" y="3504800"/>
            <a:ext cx="0" cy="874635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656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/>
      <p:bldP spid="52" grpId="0"/>
      <p:bldP spid="15" grpId="0" animBg="1"/>
      <p:bldP spid="1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자유형 38"/>
          <p:cNvSpPr/>
          <p:nvPr/>
        </p:nvSpPr>
        <p:spPr>
          <a:xfrm rot="4583106">
            <a:off x="6193045" y="4023536"/>
            <a:ext cx="2257653" cy="2444710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2415504">
            <a:off x="768436" y="4173554"/>
            <a:ext cx="1992607" cy="21007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>
            <a:gsLst>
              <a:gs pos="10816">
                <a:srgbClr val="FFFF00"/>
              </a:gs>
              <a:gs pos="4000">
                <a:srgbClr val="C00000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35546" y="493589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</a:t>
            </a:r>
            <a:r>
              <a:rPr lang="ko-KR" altLang="en-US" sz="48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왕기</a:t>
            </a:r>
            <a:endParaRPr lang="ko-KR" altLang="en-US" sz="4800" dirty="0">
              <a:ln w="18415" cmpd="sng">
                <a:solidFill>
                  <a:srgbClr val="0033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3" name="자유형 42"/>
          <p:cNvSpPr/>
          <p:nvPr/>
        </p:nvSpPr>
        <p:spPr>
          <a:xfrm rot="3775985">
            <a:off x="2651767" y="3445754"/>
            <a:ext cx="1055401" cy="1240981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90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b="1" dirty="0">
              <a:solidFill>
                <a:prstClr val="white"/>
              </a:solidFill>
            </a:endParaRPr>
          </a:p>
        </p:txBody>
      </p:sp>
      <p:sp>
        <p:nvSpPr>
          <p:cNvPr id="44" name="자유형 43"/>
          <p:cNvSpPr/>
          <p:nvPr/>
        </p:nvSpPr>
        <p:spPr>
          <a:xfrm rot="548833">
            <a:off x="5638988" y="2716215"/>
            <a:ext cx="1425820" cy="1580198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C00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5" name="자유형 44"/>
          <p:cNvSpPr/>
          <p:nvPr/>
        </p:nvSpPr>
        <p:spPr>
          <a:xfrm rot="19256675">
            <a:off x="4195104" y="2046040"/>
            <a:ext cx="1064958" cy="108550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66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6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6" name="자유형 45"/>
          <p:cNvSpPr/>
          <p:nvPr/>
        </p:nvSpPr>
        <p:spPr>
          <a:xfrm rot="5063440">
            <a:off x="3213400" y="2551774"/>
            <a:ext cx="902148" cy="9195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lin ang="16200000" scaled="1"/>
            <a:tileRect/>
          </a:gradFill>
          <a:ln>
            <a:noFill/>
          </a:ln>
          <a:effectLst>
            <a:innerShdw blurRad="63500" dist="50800" dir="96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7" name="자유형 46"/>
          <p:cNvSpPr/>
          <p:nvPr/>
        </p:nvSpPr>
        <p:spPr>
          <a:xfrm rot="3333072">
            <a:off x="3982043" y="3848811"/>
            <a:ext cx="368192" cy="37529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9" name="자유형 48"/>
          <p:cNvSpPr/>
          <p:nvPr/>
        </p:nvSpPr>
        <p:spPr>
          <a:xfrm rot="2415504">
            <a:off x="2515906" y="3186252"/>
            <a:ext cx="417884" cy="359585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1" name="자유형 50"/>
          <p:cNvSpPr/>
          <p:nvPr/>
        </p:nvSpPr>
        <p:spPr>
          <a:xfrm rot="4669563">
            <a:off x="4617883" y="3697944"/>
            <a:ext cx="322553" cy="328776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92D05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183099" y="494116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</a:t>
            </a:r>
            <a:r>
              <a:rPr lang="ko-KR" altLang="en-US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대기</a:t>
            </a:r>
            <a:endParaRPr lang="ko-KR" altLang="en-US" sz="4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3116528" y="325288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cxnSp>
        <p:nvCxnSpPr>
          <p:cNvPr id="19" name="직선 연결선 18"/>
          <p:cNvCxnSpPr/>
          <p:nvPr/>
        </p:nvCxnSpPr>
        <p:spPr>
          <a:xfrm flipV="1">
            <a:off x="2051720" y="3623946"/>
            <a:ext cx="0" cy="874635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/>
        </p:nvCxnSpPr>
        <p:spPr>
          <a:xfrm flipV="1">
            <a:off x="6948264" y="3634485"/>
            <a:ext cx="0" cy="874635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타원 20"/>
          <p:cNvSpPr/>
          <p:nvPr/>
        </p:nvSpPr>
        <p:spPr>
          <a:xfrm>
            <a:off x="251520" y="1429644"/>
            <a:ext cx="1584176" cy="1512168"/>
          </a:xfrm>
          <a:prstGeom prst="ellipse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여로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보함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1475656" y="1042197"/>
            <a:ext cx="1584176" cy="1512168"/>
          </a:xfrm>
          <a:prstGeom prst="ellipse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아합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1691680" y="2275718"/>
            <a:ext cx="1800200" cy="1646799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엘리야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엘리</a:t>
            </a:r>
            <a:r>
              <a:rPr lang="ko-KR" alt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5364088" y="1474245"/>
            <a:ext cx="1584176" cy="1512168"/>
          </a:xfrm>
          <a:prstGeom prst="ellipse">
            <a:avLst/>
          </a:pr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족보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6948264" y="837216"/>
            <a:ext cx="1584176" cy="1512168"/>
          </a:xfrm>
          <a:prstGeom prst="ellipse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축복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통</a:t>
            </a:r>
            <a:r>
              <a:rPr lang="ko-KR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로</a:t>
            </a:r>
          </a:p>
        </p:txBody>
      </p:sp>
      <p:sp>
        <p:nvSpPr>
          <p:cNvPr id="26" name="타원 25"/>
          <p:cNvSpPr/>
          <p:nvPr/>
        </p:nvSpPr>
        <p:spPr>
          <a:xfrm>
            <a:off x="6372200" y="2194325"/>
            <a:ext cx="1800200" cy="1646799"/>
          </a:xfrm>
          <a:prstGeom prst="ellipse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솔로</a:t>
            </a:r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몬</a:t>
            </a:r>
          </a:p>
        </p:txBody>
      </p:sp>
    </p:spTree>
    <p:extLst>
      <p:ext uri="{BB962C8B-B14F-4D97-AF65-F5344CB8AC3E}">
        <p14:creationId xmlns:p14="http://schemas.microsoft.com/office/powerpoint/2010/main" val="27910001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자유형 38"/>
          <p:cNvSpPr/>
          <p:nvPr/>
        </p:nvSpPr>
        <p:spPr>
          <a:xfrm rot="4583106">
            <a:off x="6193045" y="4023536"/>
            <a:ext cx="2257653" cy="2444710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2415504">
            <a:off x="768436" y="4173554"/>
            <a:ext cx="1992607" cy="21007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>
            <a:gsLst>
              <a:gs pos="10816">
                <a:srgbClr val="FFFF00"/>
              </a:gs>
              <a:gs pos="4000">
                <a:srgbClr val="C00000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35546" y="493589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</a:t>
            </a:r>
            <a:r>
              <a:rPr lang="ko-KR" altLang="en-US" sz="48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왕기</a:t>
            </a:r>
            <a:endParaRPr lang="ko-KR" altLang="en-US" sz="4800" dirty="0">
              <a:ln w="18415" cmpd="sng">
                <a:solidFill>
                  <a:srgbClr val="0033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183099" y="494116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</a:t>
            </a:r>
            <a:r>
              <a:rPr lang="ko-KR" altLang="en-US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대기</a:t>
            </a:r>
            <a:endParaRPr lang="ko-KR" altLang="en-US" sz="4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3116528" y="325288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12" name="직사각형 11"/>
          <p:cNvSpPr/>
          <p:nvPr/>
        </p:nvSpPr>
        <p:spPr>
          <a:xfrm>
            <a:off x="179512" y="1412776"/>
            <a:ext cx="8784976" cy="2808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은혜롭고 자비로우신 하나님만이</a:t>
            </a:r>
            <a:endParaRPr lang="en-US" altLang="ko-KR" sz="4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 백성의</a:t>
            </a:r>
            <a:endParaRPr lang="en-US" altLang="ko-KR" sz="4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영원한 교제를 보장해주실 수 있다</a:t>
            </a:r>
            <a:endParaRPr lang="ko-KR" altLang="en-US" sz="40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42085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자유형 38"/>
          <p:cNvSpPr/>
          <p:nvPr/>
        </p:nvSpPr>
        <p:spPr>
          <a:xfrm rot="4583106">
            <a:off x="6193045" y="4023536"/>
            <a:ext cx="2257653" cy="2444710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 flip="none" rotWithShape="1">
            <a:gsLst>
              <a:gs pos="14000">
                <a:srgbClr val="003300"/>
              </a:gs>
              <a:gs pos="100000">
                <a:srgbClr val="008000"/>
              </a:gs>
            </a:gsLst>
            <a:lin ang="2700000" scaled="1"/>
            <a:tileRect/>
          </a:gra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0" name="자유형 39"/>
          <p:cNvSpPr/>
          <p:nvPr/>
        </p:nvSpPr>
        <p:spPr>
          <a:xfrm rot="2415504">
            <a:off x="768436" y="4173554"/>
            <a:ext cx="1992607" cy="2100753"/>
          </a:xfrm>
          <a:custGeom>
            <a:avLst/>
            <a:gdLst>
              <a:gd name="connsiteX0" fmla="*/ 1381125 w 2837638"/>
              <a:gd name="connsiteY0" fmla="*/ 0 h 2762250"/>
              <a:gd name="connsiteX1" fmla="*/ 1418819 w 2837638"/>
              <a:gd name="connsiteY1" fmla="*/ 1904 h 2762250"/>
              <a:gd name="connsiteX2" fmla="*/ 1456513 w 2837638"/>
              <a:gd name="connsiteY2" fmla="*/ 0 h 2762250"/>
              <a:gd name="connsiteX3" fmla="*/ 2837638 w 2837638"/>
              <a:gd name="connsiteY3" fmla="*/ 0 h 2762250"/>
              <a:gd name="connsiteX4" fmla="*/ 2837638 w 2837638"/>
              <a:gd name="connsiteY4" fmla="*/ 1381125 h 2762250"/>
              <a:gd name="connsiteX5" fmla="*/ 1456513 w 2837638"/>
              <a:gd name="connsiteY5" fmla="*/ 2762250 h 2762250"/>
              <a:gd name="connsiteX6" fmla="*/ 1418819 w 2837638"/>
              <a:gd name="connsiteY6" fmla="*/ 2760347 h 2762250"/>
              <a:gd name="connsiteX7" fmla="*/ 1381125 w 2837638"/>
              <a:gd name="connsiteY7" fmla="*/ 2762250 h 2762250"/>
              <a:gd name="connsiteX8" fmla="*/ 0 w 2837638"/>
              <a:gd name="connsiteY8" fmla="*/ 2762250 h 2762250"/>
              <a:gd name="connsiteX9" fmla="*/ 0 w 2837638"/>
              <a:gd name="connsiteY9" fmla="*/ 1381125 h 2762250"/>
              <a:gd name="connsiteX10" fmla="*/ 1381125 w 2837638"/>
              <a:gd name="connsiteY10" fmla="*/ 0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7638" h="2762250">
                <a:moveTo>
                  <a:pt x="1381125" y="0"/>
                </a:moveTo>
                <a:lnTo>
                  <a:pt x="1418819" y="1904"/>
                </a:lnTo>
                <a:lnTo>
                  <a:pt x="1456513" y="0"/>
                </a:lnTo>
                <a:lnTo>
                  <a:pt x="2837638" y="0"/>
                </a:lnTo>
                <a:lnTo>
                  <a:pt x="2837638" y="1381125"/>
                </a:lnTo>
                <a:cubicBezTo>
                  <a:pt x="2837638" y="2143899"/>
                  <a:pt x="2219287" y="2762250"/>
                  <a:pt x="1456513" y="2762250"/>
                </a:cubicBezTo>
                <a:lnTo>
                  <a:pt x="1418819" y="2760347"/>
                </a:lnTo>
                <a:lnTo>
                  <a:pt x="1381125" y="2762250"/>
                </a:lnTo>
                <a:lnTo>
                  <a:pt x="0" y="2762250"/>
                </a:lnTo>
                <a:lnTo>
                  <a:pt x="0" y="1381125"/>
                </a:lnTo>
                <a:cubicBezTo>
                  <a:pt x="0" y="618351"/>
                  <a:pt x="618351" y="0"/>
                  <a:pt x="1381125" y="0"/>
                </a:cubicBezTo>
                <a:close/>
              </a:path>
            </a:pathLst>
          </a:custGeom>
          <a:gradFill>
            <a:gsLst>
              <a:gs pos="10816">
                <a:srgbClr val="FFFF00"/>
              </a:gs>
              <a:gs pos="4000">
                <a:srgbClr val="C00000"/>
              </a:gs>
              <a:gs pos="100000">
                <a:srgbClr val="FF9900"/>
              </a:gs>
            </a:gsLst>
            <a:lin ang="27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35546" y="493589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</a:t>
            </a:r>
            <a:r>
              <a:rPr lang="ko-KR" altLang="en-US" sz="4800" dirty="0" smtClean="0">
                <a:ln w="18415" cmpd="sng">
                  <a:solidFill>
                    <a:srgbClr val="0033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왕기</a:t>
            </a:r>
            <a:endParaRPr lang="ko-KR" altLang="en-US" sz="4800" dirty="0">
              <a:ln w="18415" cmpd="sng">
                <a:solidFill>
                  <a:srgbClr val="0033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6183099" y="4941168"/>
            <a:ext cx="1989301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역</a:t>
            </a:r>
            <a:r>
              <a:rPr lang="ko-KR" altLang="en-US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대기</a:t>
            </a:r>
            <a:endParaRPr lang="ko-KR" altLang="en-US" sz="4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3" name="그림 5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027">
            <a:off x="3116528" y="3252883"/>
            <a:ext cx="2744584" cy="3460301"/>
          </a:xfrm>
          <a:prstGeom prst="rect">
            <a:avLst/>
          </a:prstGeom>
          <a:effectLst>
            <a:outerShdw blurRad="76200" dist="76200" dir="4500000" sx="101000" sy="101000" algn="tl" rotWithShape="0">
              <a:prstClr val="black">
                <a:alpha val="39000"/>
              </a:prstClr>
            </a:outerShdw>
          </a:effectLst>
        </p:spPr>
      </p:pic>
      <p:sp>
        <p:nvSpPr>
          <p:cNvPr id="8" name="직사각형 7"/>
          <p:cNvSpPr/>
          <p:nvPr/>
        </p:nvSpPr>
        <p:spPr>
          <a:xfrm>
            <a:off x="179512" y="1268760"/>
            <a:ext cx="4165292" cy="1080120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등을 돌리면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심판을 부르게 된다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799196" y="1268760"/>
            <a:ext cx="4165292" cy="108012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인간은 법이 규정한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경계를 벗어나기 마련이다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84448" y="2396607"/>
            <a:ext cx="4165292" cy="108012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십자가의 그리스도에게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등을 돌리셨다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871204" y="2429785"/>
            <a:ext cx="4165292" cy="1080120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다윗의 혈통은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벗어나지 않을 것이다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34984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처리 6"/>
          <p:cNvSpPr/>
          <p:nvPr/>
        </p:nvSpPr>
        <p:spPr>
          <a:xfrm>
            <a:off x="3419872" y="2276872"/>
            <a:ext cx="5184576" cy="39604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한 사람을 </a:t>
            </a:r>
            <a:r>
              <a:rPr lang="ko-KR" altLang="en-US" sz="60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산돌명조B" pitchFamily="18" charset="-127"/>
                <a:ea typeface="산돌명조B" pitchFamily="18" charset="-127"/>
              </a:rPr>
              <a:t>구별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하여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그를 통해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열방을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축복하실 것이다</a:t>
            </a:r>
          </a:p>
        </p:txBody>
      </p:sp>
      <p:pic>
        <p:nvPicPr>
          <p:cNvPr id="9" name="Picture 3" descr="C:\Users\USER\AppData\Local\Microsoft\Windows\Temporary Internet Files\Content.IE5\O33ADH92\preview_pet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47" y="1909839"/>
            <a:ext cx="1900206" cy="252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순서도: 처리 9"/>
          <p:cNvSpPr/>
          <p:nvPr/>
        </p:nvSpPr>
        <p:spPr>
          <a:xfrm>
            <a:off x="874511" y="4265166"/>
            <a:ext cx="720080" cy="171946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1" name="Picture 3" descr="C:\Users\USER\AppData\Local\Microsoft\Windows\Temporary Internet Files\Content.IE5\Z7M3KLJ7\man-silhouette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264" y="1699639"/>
            <a:ext cx="2434768" cy="16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USER\AppData\Local\Microsoft\Windows\Temporary Internet Files\Content.IE5\IM9T1ZBR\silence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24736"/>
            <a:ext cx="2016224" cy="132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5004048" y="2132856"/>
            <a:ext cx="266429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</a:t>
            </a:r>
            <a:r>
              <a:rPr lang="ko-KR" altLang="en-US" sz="6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</a:t>
            </a:r>
            <a:endParaRPr lang="ko-KR" altLang="en-US" sz="60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0909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1259632" y="1176920"/>
            <a:ext cx="2232248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err="1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에스라</a:t>
            </a:r>
            <a:endParaRPr lang="ko-KR" altLang="en-US" sz="4400" dirty="0">
              <a:ln w="1841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순서도: 데이터 12"/>
          <p:cNvSpPr/>
          <p:nvPr/>
        </p:nvSpPr>
        <p:spPr>
          <a:xfrm rot="319749" flipH="1">
            <a:off x="3601453" y="1493581"/>
            <a:ext cx="5429723" cy="3468453"/>
          </a:xfrm>
          <a:prstGeom prst="flowChartInputOut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20" y="1422201"/>
            <a:ext cx="5701077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  <p:sp>
        <p:nvSpPr>
          <p:cNvPr id="15" name="직사각형 14"/>
          <p:cNvSpPr/>
          <p:nvPr/>
        </p:nvSpPr>
        <p:spPr>
          <a:xfrm rot="21392499">
            <a:off x="4132123" y="1471578"/>
            <a:ext cx="2640825" cy="1117465"/>
          </a:xfrm>
          <a:prstGeom prst="rect">
            <a:avLst/>
          </a:prstGeom>
          <a:noFill/>
          <a:ln>
            <a:noFill/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성전복</a:t>
            </a:r>
            <a:r>
              <a:rPr lang="ko-KR" alt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1907704" y="2379645"/>
            <a:ext cx="5184576" cy="3549803"/>
          </a:xfrm>
          <a:prstGeom prst="rect">
            <a:avLst/>
          </a:prstGeom>
          <a:solidFill>
            <a:srgbClr val="7030A0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관계가 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얼마나 </a:t>
            </a:r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가치있는가</a:t>
            </a:r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</a:p>
          <a:p>
            <a:pPr algn="ctr"/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 관계를 구현하겠다</a:t>
            </a:r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2507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순서도: 데이터 12"/>
          <p:cNvSpPr/>
          <p:nvPr/>
        </p:nvSpPr>
        <p:spPr>
          <a:xfrm rot="319749" flipH="1">
            <a:off x="3601453" y="1493581"/>
            <a:ext cx="5429723" cy="3468453"/>
          </a:xfrm>
          <a:prstGeom prst="flowChartInputOut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20" y="1422201"/>
            <a:ext cx="5701077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  <p:sp>
        <p:nvSpPr>
          <p:cNvPr id="15" name="직사각형 14"/>
          <p:cNvSpPr/>
          <p:nvPr/>
        </p:nvSpPr>
        <p:spPr>
          <a:xfrm rot="21392499">
            <a:off x="4132123" y="1471578"/>
            <a:ext cx="2640825" cy="1117465"/>
          </a:xfrm>
          <a:prstGeom prst="rect">
            <a:avLst/>
          </a:prstGeom>
          <a:noFill/>
          <a:ln>
            <a:noFill/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성전복</a:t>
            </a:r>
            <a:r>
              <a:rPr lang="ko-KR" alt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</a:t>
            </a:r>
          </a:p>
        </p:txBody>
      </p:sp>
      <p:sp>
        <p:nvSpPr>
          <p:cNvPr id="7" name="왼쪽 화살표 6"/>
          <p:cNvSpPr/>
          <p:nvPr/>
        </p:nvSpPr>
        <p:spPr>
          <a:xfrm>
            <a:off x="3684146" y="1772505"/>
            <a:ext cx="1071633" cy="720080"/>
          </a:xfrm>
          <a:prstGeom prst="leftArrow">
            <a:avLst/>
          </a:prstGeom>
          <a:solidFill>
            <a:srgbClr val="FFC00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8" name="순서도: 데이터 7"/>
          <p:cNvSpPr/>
          <p:nvPr/>
        </p:nvSpPr>
        <p:spPr>
          <a:xfrm rot="319749" flipH="1">
            <a:off x="1055619" y="2744969"/>
            <a:ext cx="3992742" cy="2332801"/>
          </a:xfrm>
          <a:prstGeom prst="flowChartInputOutpu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9" name="Picture 2" descr="C:\Users\USER\AppData\Local\Microsoft\Windows\Temporary Internet Files\Content.IE5\OWDX3TS1\3440275790_bbe9dde805_z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38" y="2595711"/>
            <a:ext cx="4616338" cy="306553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 rot="21249756">
            <a:off x="1054321" y="1978134"/>
            <a:ext cx="2664296" cy="72008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11151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순서도: 데이터 7"/>
          <p:cNvSpPr/>
          <p:nvPr/>
        </p:nvSpPr>
        <p:spPr>
          <a:xfrm rot="319749" flipH="1">
            <a:off x="1055619" y="2744969"/>
            <a:ext cx="3992742" cy="2332801"/>
          </a:xfrm>
          <a:prstGeom prst="flowChartInputOutpu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9" name="Picture 2" descr="C:\Users\USER\AppData\Local\Microsoft\Windows\Temporary Internet Files\Content.IE5\OWDX3TS1\3440275790_bbe9dde805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38" y="2595711"/>
            <a:ext cx="4616338" cy="306553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 rot="21249756">
            <a:off x="1054321" y="1978134"/>
            <a:ext cx="2664296" cy="72008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정육면체 6"/>
          <p:cNvSpPr/>
          <p:nvPr/>
        </p:nvSpPr>
        <p:spPr>
          <a:xfrm>
            <a:off x="5508104" y="4293096"/>
            <a:ext cx="2592288" cy="1728192"/>
          </a:xfrm>
          <a:prstGeom prst="cube">
            <a:avLst/>
          </a:prstGeom>
          <a:solidFill>
            <a:schemeClr val="accent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임마누엘</a:t>
            </a:r>
            <a:endParaRPr lang="en-US" altLang="ko-KR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친밀한 거함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정육면체 11"/>
          <p:cNvSpPr/>
          <p:nvPr/>
        </p:nvSpPr>
        <p:spPr>
          <a:xfrm>
            <a:off x="4932040" y="3429000"/>
            <a:ext cx="1656184" cy="1282601"/>
          </a:xfrm>
          <a:prstGeom prst="cub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신자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정육면체 12"/>
          <p:cNvSpPr/>
          <p:nvPr/>
        </p:nvSpPr>
        <p:spPr>
          <a:xfrm>
            <a:off x="6351898" y="3429001"/>
            <a:ext cx="2540581" cy="1296144"/>
          </a:xfrm>
          <a:prstGeom prst="cub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살아 있는 성전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정육면체 13"/>
          <p:cNvSpPr/>
          <p:nvPr/>
        </p:nvSpPr>
        <p:spPr>
          <a:xfrm>
            <a:off x="5292080" y="2434431"/>
            <a:ext cx="2540581" cy="1282601"/>
          </a:xfrm>
          <a:prstGeom prst="cub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상호연결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정육면체 14"/>
          <p:cNvSpPr/>
          <p:nvPr/>
        </p:nvSpPr>
        <p:spPr>
          <a:xfrm>
            <a:off x="7563107" y="1508723"/>
            <a:ext cx="1329372" cy="2208309"/>
          </a:xfrm>
          <a:prstGeom prst="cube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하나님처소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정육면체 15"/>
          <p:cNvSpPr/>
          <p:nvPr/>
        </p:nvSpPr>
        <p:spPr>
          <a:xfrm>
            <a:off x="4932040" y="1124744"/>
            <a:ext cx="1290593" cy="1584176"/>
          </a:xfrm>
          <a:prstGeom prst="cub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함께</a:t>
            </a:r>
            <a:endParaRPr lang="ko-KR" alt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정육면체 16"/>
          <p:cNvSpPr/>
          <p:nvPr/>
        </p:nvSpPr>
        <p:spPr>
          <a:xfrm>
            <a:off x="5945703" y="1916832"/>
            <a:ext cx="1617404" cy="792088"/>
          </a:xfrm>
          <a:prstGeom prst="cub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지어지는</a:t>
            </a:r>
            <a:endParaRPr lang="ko-KR" altLang="en-US" sz="2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06640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순서도: 데이터 7"/>
          <p:cNvSpPr/>
          <p:nvPr/>
        </p:nvSpPr>
        <p:spPr>
          <a:xfrm rot="319749" flipH="1">
            <a:off x="1055619" y="2744969"/>
            <a:ext cx="3992742" cy="2332801"/>
          </a:xfrm>
          <a:prstGeom prst="flowChartInputOutpu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9" name="Picture 2" descr="C:\Users\USER\AppData\Local\Microsoft\Windows\Temporary Internet Files\Content.IE5\OWDX3TS1\3440275790_bbe9dde805_z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38" y="2595711"/>
            <a:ext cx="4616338" cy="306553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 rot="21249756">
            <a:off x="1054321" y="1978134"/>
            <a:ext cx="2664296" cy="72008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-36512" y="2636601"/>
            <a:ext cx="4664168" cy="3024647"/>
          </a:xfrm>
          <a:prstGeom prst="rect">
            <a:avLst/>
          </a:prstGeom>
          <a:solidFill>
            <a:schemeClr val="tx1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우리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안에서 살기로 하셨다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 정돈하고</a:t>
            </a:r>
            <a:endParaRPr lang="en-US" altLang="ko-KR" sz="2800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 문단속을 할 것인가</a:t>
            </a:r>
            <a:r>
              <a:rPr lang="en-US" altLang="ko-KR" sz="2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모서리가 둥근 사각형 설명선 18"/>
          <p:cNvSpPr/>
          <p:nvPr/>
        </p:nvSpPr>
        <p:spPr>
          <a:xfrm>
            <a:off x="4932040" y="908720"/>
            <a:ext cx="4176464" cy="2714928"/>
          </a:xfrm>
          <a:prstGeom prst="wedgeRoundRectCallout">
            <a:avLst>
              <a:gd name="adj1" fmla="val -85282"/>
              <a:gd name="adj2" fmla="val -2014"/>
              <a:gd name="adj3" fmla="val 16667"/>
            </a:avLst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당신의 수고는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 나라에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집중되어 있는가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당신의 나라에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집중되어 있는가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0054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1514496" y="1268760"/>
            <a:ext cx="183336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14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년 후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순서도: 데이터 11"/>
          <p:cNvSpPr/>
          <p:nvPr/>
        </p:nvSpPr>
        <p:spPr>
          <a:xfrm rot="319749" flipH="1">
            <a:off x="3601453" y="1628172"/>
            <a:ext cx="5429723" cy="3468453"/>
          </a:xfrm>
          <a:prstGeom prst="flowChartInputOut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20" y="1556792"/>
            <a:ext cx="5701077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  <p:sp>
        <p:nvSpPr>
          <p:cNvPr id="14" name="직사각형 13"/>
          <p:cNvSpPr/>
          <p:nvPr/>
        </p:nvSpPr>
        <p:spPr>
          <a:xfrm rot="21392499">
            <a:off x="4132123" y="1606169"/>
            <a:ext cx="2640825" cy="1117465"/>
          </a:xfrm>
          <a:prstGeom prst="rect">
            <a:avLst/>
          </a:prstGeom>
          <a:noFill/>
          <a:ln>
            <a:noFill/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성전복</a:t>
            </a:r>
            <a:r>
              <a:rPr lang="ko-KR" altLang="en-US" sz="4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</a:t>
            </a:r>
          </a:p>
        </p:txBody>
      </p:sp>
      <p:sp>
        <p:nvSpPr>
          <p:cNvPr id="15" name="순서도: 데이터 14"/>
          <p:cNvSpPr/>
          <p:nvPr/>
        </p:nvSpPr>
        <p:spPr>
          <a:xfrm rot="319749" flipH="1">
            <a:off x="1055619" y="2744969"/>
            <a:ext cx="3992742" cy="2332801"/>
          </a:xfrm>
          <a:prstGeom prst="flowChartInputOutpu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6" name="Picture 2" descr="C:\Users\USER\AppData\Local\Microsoft\Windows\Temporary Internet Files\Content.IE5\OWDX3TS1\3440275790_bbe9dde805_z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38" y="2595711"/>
            <a:ext cx="4616338" cy="306553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 rot="21249756">
            <a:off x="1054321" y="1978134"/>
            <a:ext cx="2664296" cy="720080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perspectiveContrastingLeftFacing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진정한</a:t>
            </a:r>
            <a:r>
              <a:rPr lang="en-US" altLang="ko-KR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</a:t>
            </a:r>
            <a:endParaRPr lang="ko-KR" alt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4079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1514496" y="1268760"/>
            <a:ext cx="183336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14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년 후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순서도: 데이터 11"/>
          <p:cNvSpPr/>
          <p:nvPr/>
        </p:nvSpPr>
        <p:spPr>
          <a:xfrm rot="319749" flipH="1">
            <a:off x="3601453" y="1628172"/>
            <a:ext cx="5429723" cy="3468453"/>
          </a:xfrm>
          <a:prstGeom prst="flowChartInputOutpu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120" y="1556792"/>
            <a:ext cx="5701077" cy="38164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  <p:sp>
        <p:nvSpPr>
          <p:cNvPr id="14" name="직사각형 13"/>
          <p:cNvSpPr/>
          <p:nvPr/>
        </p:nvSpPr>
        <p:spPr>
          <a:xfrm rot="21392499">
            <a:off x="4132123" y="1606169"/>
            <a:ext cx="2640825" cy="1117465"/>
          </a:xfrm>
          <a:prstGeom prst="rect">
            <a:avLst/>
          </a:prstGeom>
          <a:noFill/>
          <a:ln>
            <a:noFill/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성전복</a:t>
            </a:r>
            <a:r>
              <a:rPr lang="ko-KR" altLang="en-US" sz="480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6" y="2482190"/>
            <a:ext cx="3808254" cy="2675002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prst="slope"/>
          </a:sp3d>
        </p:spPr>
      </p:pic>
      <p:sp>
        <p:nvSpPr>
          <p:cNvPr id="10" name="직사각형 9"/>
          <p:cNvSpPr/>
          <p:nvPr/>
        </p:nvSpPr>
        <p:spPr>
          <a:xfrm>
            <a:off x="1835696" y="2420888"/>
            <a:ext cx="1584176" cy="648072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폐</a:t>
            </a:r>
            <a:r>
              <a:rPr lang="ko-KR" altLang="en-US" sz="360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허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7938" y="3429000"/>
            <a:ext cx="9100566" cy="1152128"/>
          </a:xfrm>
          <a:prstGeom prst="rect">
            <a:avLst/>
          </a:prstGeom>
          <a:solidFill>
            <a:srgbClr val="FF33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 백성과 다른 신들의 백성과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경계를 유지하는 것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!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267744" y="4581128"/>
            <a:ext cx="4522168" cy="1152128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느헤미야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579608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2267744" y="4581128"/>
            <a:ext cx="4522168" cy="1152128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느헤미야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구름 모양 설명선 14"/>
          <p:cNvSpPr/>
          <p:nvPr/>
        </p:nvSpPr>
        <p:spPr>
          <a:xfrm>
            <a:off x="342068" y="850404"/>
            <a:ext cx="7398284" cy="3442692"/>
          </a:xfrm>
          <a:prstGeom prst="cloudCallout">
            <a:avLst>
              <a:gd name="adj1" fmla="val -14762"/>
              <a:gd name="adj2" fmla="val 73740"/>
            </a:avLst>
          </a:prstGeom>
          <a:solidFill>
            <a:srgbClr val="FF99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      단지 건축물이 </a:t>
            </a:r>
            <a:endParaRPr lang="en-US" altLang="ko-K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사라진 것이 아닌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백성 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과 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이방인의 </a:t>
            </a:r>
            <a:r>
              <a:rPr lang="ko-KR" altLang="en-US" sz="3600" dirty="0" smtClean="0">
                <a:ln w="18415" cmpd="sng">
                  <a:solidFill>
                    <a:srgbClr val="003300">
                      <a:alpha val="99000"/>
                    </a:srgb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구분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벽이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사라진 것에 대한 염려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9869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2267744" y="4581128"/>
            <a:ext cx="4522168" cy="1152128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느헤미야</a:t>
            </a:r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구름 모양 설명선 7"/>
          <p:cNvSpPr/>
          <p:nvPr/>
        </p:nvSpPr>
        <p:spPr>
          <a:xfrm>
            <a:off x="345784" y="836712"/>
            <a:ext cx="7398284" cy="3442692"/>
          </a:xfrm>
          <a:prstGeom prst="cloudCallout">
            <a:avLst>
              <a:gd name="adj1" fmla="val -14762"/>
              <a:gd name="adj2" fmla="val 73740"/>
            </a:avLst>
          </a:prstGeom>
          <a:solidFill>
            <a:srgbClr val="FF99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       </a:t>
            </a:r>
            <a:endParaRPr lang="en-US" altLang="ko-KR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백성 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과 </a:t>
            </a:r>
            <a:endParaRPr lang="en-US" altLang="ko-KR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이방인의 </a:t>
            </a:r>
            <a:r>
              <a:rPr lang="ko-KR" altLang="en-US" sz="3600" dirty="0" smtClean="0">
                <a:ln w="18415" cmpd="sng">
                  <a:solidFill>
                    <a:srgbClr val="003300">
                      <a:alpha val="99000"/>
                    </a:srgb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구분</a:t>
            </a:r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 </a:t>
            </a:r>
            <a:r>
              <a:rPr lang="en-US" altLang="ko-KR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</a:t>
            </a: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생기자</a:t>
            </a:r>
            <a:endParaRPr lang="ko-KR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5580112" y="984072"/>
            <a:ext cx="2016224" cy="1728192"/>
          </a:xfrm>
          <a:prstGeom prst="ellipse">
            <a:avLst/>
          </a:prstGeom>
          <a:solidFill>
            <a:srgbClr val="99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가난한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사람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돌봄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6876725" y="1856578"/>
            <a:ext cx="2016224" cy="1728192"/>
          </a:xfrm>
          <a:prstGeom prst="ellipse">
            <a:avLst/>
          </a:prstGeom>
          <a:solidFill>
            <a:srgbClr val="FF33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죄를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</a:t>
            </a:r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</a:t>
            </a:r>
          </a:p>
        </p:txBody>
      </p:sp>
      <p:sp>
        <p:nvSpPr>
          <p:cNvPr id="11" name="타원 10"/>
          <p:cNvSpPr/>
          <p:nvPr/>
        </p:nvSpPr>
        <p:spPr>
          <a:xfrm>
            <a:off x="5738464" y="2862723"/>
            <a:ext cx="2016224" cy="1728192"/>
          </a:xfrm>
          <a:prstGeom prst="ellipse">
            <a:avLst/>
          </a:prstGeom>
          <a:solidFill>
            <a:srgbClr val="CC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율법에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재헌</a:t>
            </a:r>
            <a:r>
              <a:rPr lang="ko-KR" alt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20418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타원 17"/>
          <p:cNvSpPr/>
          <p:nvPr/>
        </p:nvSpPr>
        <p:spPr>
          <a:xfrm>
            <a:off x="5580112" y="984072"/>
            <a:ext cx="2016224" cy="1728192"/>
          </a:xfrm>
          <a:prstGeom prst="ellipse">
            <a:avLst/>
          </a:prstGeom>
          <a:solidFill>
            <a:srgbClr val="99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가난한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사람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돌봄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6876725" y="1856578"/>
            <a:ext cx="2016224" cy="1728192"/>
          </a:xfrm>
          <a:prstGeom prst="ellipse">
            <a:avLst/>
          </a:prstGeom>
          <a:solidFill>
            <a:srgbClr val="FF33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죄를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</a:t>
            </a:r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백</a:t>
            </a:r>
          </a:p>
        </p:txBody>
      </p:sp>
      <p:sp>
        <p:nvSpPr>
          <p:cNvPr id="21" name="타원 20"/>
          <p:cNvSpPr/>
          <p:nvPr/>
        </p:nvSpPr>
        <p:spPr>
          <a:xfrm>
            <a:off x="5738464" y="2862723"/>
            <a:ext cx="2016224" cy="1728192"/>
          </a:xfrm>
          <a:prstGeom prst="ellipse">
            <a:avLst/>
          </a:prstGeom>
          <a:solidFill>
            <a:srgbClr val="CC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율법에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재헌</a:t>
            </a:r>
            <a:r>
              <a:rPr lang="ko-KR" altLang="en-US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왼쪽 화살표 21"/>
          <p:cNvSpPr/>
          <p:nvPr/>
        </p:nvSpPr>
        <p:spPr>
          <a:xfrm>
            <a:off x="1907704" y="1197989"/>
            <a:ext cx="4752528" cy="2160240"/>
          </a:xfrm>
          <a:prstGeom prst="leftArrow">
            <a:avLst/>
          </a:prstGeom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성도는 예수님을 알지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못하는 사람과 구분된다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왼쪽 화살표 22"/>
          <p:cNvSpPr/>
          <p:nvPr/>
        </p:nvSpPr>
        <p:spPr>
          <a:xfrm rot="21090592">
            <a:off x="2062308" y="2566141"/>
            <a:ext cx="4752528" cy="2160240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성도의 시민권은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하늘에 있다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왼쪽 화살표 23"/>
          <p:cNvSpPr/>
          <p:nvPr/>
        </p:nvSpPr>
        <p:spPr>
          <a:xfrm rot="20452640">
            <a:off x="2405069" y="4006301"/>
            <a:ext cx="4752528" cy="2160240"/>
          </a:xfrm>
          <a:prstGeom prst="lef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성도의 동기와 목적은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-684584" y="1052736"/>
            <a:ext cx="5597352" cy="511256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HeroicExtremeLeftFacing"/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주님은 자기 제자들이 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세상과 분리되게 해달라고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기도하시지 않고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세상 사람들과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구별된 모습을</a:t>
            </a:r>
            <a:endParaRPr lang="en-US" altLang="ko-KR" sz="36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유지하고 보호할 수 있게 </a:t>
            </a:r>
            <a:endParaRPr lang="en-US" altLang="ko-KR" sz="36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해달라고 기도하신다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968102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5220072" y="836712"/>
            <a:ext cx="3744416" cy="4464496"/>
          </a:xfrm>
          <a:prstGeom prst="roundRect">
            <a:avLst/>
          </a:prstGeom>
          <a:solidFill>
            <a:srgbClr val="CC0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그리스도와의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관계가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결혼 우정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직장 학업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오락선택에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미치는</a:t>
            </a:r>
            <a:endParaRPr lang="en-US" altLang="ko-KR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영향은</a:t>
            </a:r>
            <a:r>
              <a:rPr lang="en-US" altLang="ko-K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왼쪽 화살표 9"/>
          <p:cNvSpPr/>
          <p:nvPr/>
        </p:nvSpPr>
        <p:spPr>
          <a:xfrm>
            <a:off x="1907704" y="1197989"/>
            <a:ext cx="4752528" cy="2160240"/>
          </a:xfrm>
          <a:prstGeom prst="leftArrow">
            <a:avLst/>
          </a:prstGeom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성도는 예수님을 알지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못하는 사람과 구분된다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왼쪽 화살표 10"/>
          <p:cNvSpPr/>
          <p:nvPr/>
        </p:nvSpPr>
        <p:spPr>
          <a:xfrm rot="21090592">
            <a:off x="2062308" y="2566141"/>
            <a:ext cx="4752528" cy="2160240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성도의 시민권은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하늘에 있다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왼쪽 화살표 11"/>
          <p:cNvSpPr/>
          <p:nvPr/>
        </p:nvSpPr>
        <p:spPr>
          <a:xfrm rot="20452640">
            <a:off x="2405069" y="4006301"/>
            <a:ext cx="4752528" cy="2160240"/>
          </a:xfrm>
          <a:prstGeom prst="left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perspectiveContrastingRigh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성도의 동기와 목적은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다르다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87502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순서도: 처리 6"/>
          <p:cNvSpPr/>
          <p:nvPr/>
        </p:nvSpPr>
        <p:spPr>
          <a:xfrm>
            <a:off x="3419872" y="2276872"/>
            <a:ext cx="5184576" cy="39604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한 사람을 </a:t>
            </a:r>
            <a:r>
              <a:rPr lang="ko-KR" altLang="en-US" sz="6000" b="1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산돌명조B" pitchFamily="18" charset="-127"/>
                <a:ea typeface="산돌명조B" pitchFamily="18" charset="-127"/>
              </a:rPr>
              <a:t>구별</a:t>
            </a:r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하여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그를 통해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열방을</a:t>
            </a:r>
            <a:endParaRPr lang="en-US" altLang="ko-KR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산돌명조B" pitchFamily="18" charset="-127"/>
                <a:ea typeface="산돌명조B" pitchFamily="18" charset="-127"/>
              </a:rPr>
              <a:t>축복하실 것이다</a:t>
            </a:r>
          </a:p>
        </p:txBody>
      </p:sp>
      <p:sp>
        <p:nvSpPr>
          <p:cNvPr id="8" name="순서도: 처리 7"/>
          <p:cNvSpPr/>
          <p:nvPr/>
        </p:nvSpPr>
        <p:spPr>
          <a:xfrm>
            <a:off x="874511" y="4265166"/>
            <a:ext cx="720080" cy="171946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5496" y="1124744"/>
            <a:ext cx="7488832" cy="20068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6000" b="1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아브라함</a:t>
            </a:r>
            <a:r>
              <a:rPr lang="ko-KR" altLang="en-US" sz="6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 혈통을 </a:t>
            </a:r>
            <a:endParaRPr lang="en-US" altLang="ko-KR" sz="6000" b="1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6000" b="1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다른 모든 인류와 </a:t>
            </a:r>
            <a:endParaRPr lang="ko-KR" altLang="en-US" sz="6000" b="1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5" name="Picture 3" descr="C:\Users\USER\AppData\Local\Microsoft\Windows\Temporary Internet Files\Content.IE5\9WXZC0Y1\ModernManagers_1_(1)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87" y="3068960"/>
            <a:ext cx="4359622" cy="343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77696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7"/>
          <p:cNvSpPr/>
          <p:nvPr/>
        </p:nvSpPr>
        <p:spPr>
          <a:xfrm>
            <a:off x="328464" y="936104"/>
            <a:ext cx="1003176" cy="1124744"/>
          </a:xfrm>
          <a:custGeom>
            <a:avLst/>
            <a:gdLst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0 w 1219200"/>
              <a:gd name="connsiteY3" fmla="*/ 1409700 h 1409700"/>
              <a:gd name="connsiteX4" fmla="*/ 0 w 1219200"/>
              <a:gd name="connsiteY4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305"/>
              <a:gd name="connsiteY0" fmla="*/ 0 h 1409894"/>
              <a:gd name="connsiteX1" fmla="*/ 1219200 w 1219305"/>
              <a:gd name="connsiteY1" fmla="*/ 0 h 1409894"/>
              <a:gd name="connsiteX2" fmla="*/ 1219200 w 1219305"/>
              <a:gd name="connsiteY2" fmla="*/ 1409700 h 1409894"/>
              <a:gd name="connsiteX3" fmla="*/ 590550 w 1219305"/>
              <a:gd name="connsiteY3" fmla="*/ 1076325 h 1409894"/>
              <a:gd name="connsiteX4" fmla="*/ 0 w 1219305"/>
              <a:gd name="connsiteY4" fmla="*/ 1409700 h 1409894"/>
              <a:gd name="connsiteX5" fmla="*/ 0 w 1219305"/>
              <a:gd name="connsiteY5" fmla="*/ 0 h 1409894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07" h="1409880">
                <a:moveTo>
                  <a:pt x="0" y="0"/>
                </a:moveTo>
                <a:lnTo>
                  <a:pt x="1219200" y="0"/>
                </a:lnTo>
                <a:lnTo>
                  <a:pt x="1219200" y="1409700"/>
                </a:lnTo>
                <a:cubicBezTo>
                  <a:pt x="1228725" y="1419225"/>
                  <a:pt x="600075" y="1047750"/>
                  <a:pt x="600075" y="1047750"/>
                </a:cubicBezTo>
                <a:cubicBezTo>
                  <a:pt x="574675" y="1054100"/>
                  <a:pt x="196850" y="1298575"/>
                  <a:pt x="0" y="140970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44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370480" y="1124744"/>
            <a:ext cx="50737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그렇다면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……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163497" y="1916832"/>
            <a:ext cx="7128792" cy="352839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외국</a:t>
            </a:r>
            <a:r>
              <a:rPr lang="ko-KR" altLang="en-US" sz="4400" b="1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 통치기에 </a:t>
            </a:r>
            <a:endParaRPr lang="en-US" altLang="ko-KR" sz="4400" b="1" dirty="0" smtClean="0">
              <a:ln w="18415" cmpd="sng">
                <a:solidFill>
                  <a:srgbClr val="008000"/>
                </a:solidFill>
                <a:prstDash val="solid"/>
              </a:ln>
              <a:solidFill>
                <a:srgbClr val="00CC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6000" b="1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r>
              <a:rPr lang="ko-KR" altLang="en-US" sz="4400" b="1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 백성은</a:t>
            </a:r>
            <a:r>
              <a:rPr lang="en-US" altLang="ko-KR" sz="4400" b="1" dirty="0" smtClean="0">
                <a:ln w="18415" cmpd="sng">
                  <a:solidFill>
                    <a:srgbClr val="008000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b="1" dirty="0">
              <a:ln w="18415" cmpd="sng">
                <a:solidFill>
                  <a:srgbClr val="008000"/>
                </a:solidFill>
                <a:prstDash val="solid"/>
              </a:ln>
              <a:solidFill>
                <a:srgbClr val="00CC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23694" y="1068556"/>
            <a:ext cx="663930" cy="704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8072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7"/>
          <p:cNvSpPr/>
          <p:nvPr/>
        </p:nvSpPr>
        <p:spPr>
          <a:xfrm>
            <a:off x="328464" y="936104"/>
            <a:ext cx="1003176" cy="1124744"/>
          </a:xfrm>
          <a:custGeom>
            <a:avLst/>
            <a:gdLst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0 w 1219200"/>
              <a:gd name="connsiteY3" fmla="*/ 1409700 h 1409700"/>
              <a:gd name="connsiteX4" fmla="*/ 0 w 1219200"/>
              <a:gd name="connsiteY4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200"/>
              <a:gd name="connsiteY0" fmla="*/ 0 h 1409700"/>
              <a:gd name="connsiteX1" fmla="*/ 1219200 w 1219200"/>
              <a:gd name="connsiteY1" fmla="*/ 0 h 1409700"/>
              <a:gd name="connsiteX2" fmla="*/ 1219200 w 1219200"/>
              <a:gd name="connsiteY2" fmla="*/ 1409700 h 1409700"/>
              <a:gd name="connsiteX3" fmla="*/ 590550 w 1219200"/>
              <a:gd name="connsiteY3" fmla="*/ 1076325 h 1409700"/>
              <a:gd name="connsiteX4" fmla="*/ 0 w 1219200"/>
              <a:gd name="connsiteY4" fmla="*/ 1409700 h 1409700"/>
              <a:gd name="connsiteX5" fmla="*/ 0 w 1219200"/>
              <a:gd name="connsiteY5" fmla="*/ 0 h 1409700"/>
              <a:gd name="connsiteX0" fmla="*/ 0 w 1219305"/>
              <a:gd name="connsiteY0" fmla="*/ 0 h 1409894"/>
              <a:gd name="connsiteX1" fmla="*/ 1219200 w 1219305"/>
              <a:gd name="connsiteY1" fmla="*/ 0 h 1409894"/>
              <a:gd name="connsiteX2" fmla="*/ 1219200 w 1219305"/>
              <a:gd name="connsiteY2" fmla="*/ 1409700 h 1409894"/>
              <a:gd name="connsiteX3" fmla="*/ 590550 w 1219305"/>
              <a:gd name="connsiteY3" fmla="*/ 1076325 h 1409894"/>
              <a:gd name="connsiteX4" fmla="*/ 0 w 1219305"/>
              <a:gd name="connsiteY4" fmla="*/ 1409700 h 1409894"/>
              <a:gd name="connsiteX5" fmla="*/ 0 w 1219305"/>
              <a:gd name="connsiteY5" fmla="*/ 0 h 1409894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  <a:gd name="connsiteX0" fmla="*/ 0 w 1219307"/>
              <a:gd name="connsiteY0" fmla="*/ 0 h 1409880"/>
              <a:gd name="connsiteX1" fmla="*/ 1219200 w 1219307"/>
              <a:gd name="connsiteY1" fmla="*/ 0 h 1409880"/>
              <a:gd name="connsiteX2" fmla="*/ 1219200 w 1219307"/>
              <a:gd name="connsiteY2" fmla="*/ 1409700 h 1409880"/>
              <a:gd name="connsiteX3" fmla="*/ 600075 w 1219307"/>
              <a:gd name="connsiteY3" fmla="*/ 1047750 h 1409880"/>
              <a:gd name="connsiteX4" fmla="*/ 0 w 1219307"/>
              <a:gd name="connsiteY4" fmla="*/ 1409700 h 1409880"/>
              <a:gd name="connsiteX5" fmla="*/ 0 w 1219307"/>
              <a:gd name="connsiteY5" fmla="*/ 0 h 140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07" h="1409880">
                <a:moveTo>
                  <a:pt x="0" y="0"/>
                </a:moveTo>
                <a:lnTo>
                  <a:pt x="1219200" y="0"/>
                </a:lnTo>
                <a:lnTo>
                  <a:pt x="1219200" y="1409700"/>
                </a:lnTo>
                <a:cubicBezTo>
                  <a:pt x="1228725" y="1419225"/>
                  <a:pt x="600075" y="1047750"/>
                  <a:pt x="600075" y="1047750"/>
                </a:cubicBezTo>
                <a:cubicBezTo>
                  <a:pt x="574675" y="1054100"/>
                  <a:pt x="196850" y="1298575"/>
                  <a:pt x="0" y="140970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altLang="ko-KR" sz="44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370480" y="1124744"/>
            <a:ext cx="5073728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그렇다면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……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1163497" y="1916832"/>
            <a:ext cx="7128792" cy="352839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 err="1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에스더</a:t>
            </a:r>
            <a:endParaRPr lang="ko-KR" altLang="en-US" sz="6000" b="1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23694" y="1068556"/>
            <a:ext cx="663930" cy="704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39552" y="4509120"/>
            <a:ext cx="2880320" cy="1427754"/>
          </a:xfrm>
          <a:prstGeom prst="roundRect">
            <a:avLst/>
          </a:prstGeom>
          <a:solidFill>
            <a:srgbClr val="333399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인생목표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923928" y="4538172"/>
            <a:ext cx="2880320" cy="1427754"/>
          </a:xfrm>
          <a:prstGeom prst="round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왕후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73632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1163497" y="1916832"/>
            <a:ext cx="7128792" cy="3528392"/>
          </a:xfrm>
          <a:prstGeom prst="round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이 </a:t>
            </a:r>
            <a:r>
              <a:rPr lang="ko-KR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세상을 </a:t>
            </a:r>
            <a:endParaRPr lang="en-US" altLang="ko-KR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떠나시지 </a:t>
            </a:r>
            <a:r>
              <a:rPr lang="ko-KR" alt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않았다</a:t>
            </a:r>
            <a:endParaRPr lang="en-US" altLang="ko-KR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39552" y="4509120"/>
            <a:ext cx="2880320" cy="1427754"/>
          </a:xfrm>
          <a:prstGeom prst="roundRect">
            <a:avLst/>
          </a:prstGeom>
          <a:solidFill>
            <a:srgbClr val="333399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인생목표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923928" y="4538172"/>
            <a:ext cx="2880320" cy="1427754"/>
          </a:xfrm>
          <a:prstGeom prst="round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왕후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28562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1163497" y="1916832"/>
            <a:ext cx="7128792" cy="3528392"/>
          </a:xfrm>
          <a:prstGeom prst="round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</a:t>
            </a:r>
            <a:endParaRPr lang="en-US" altLang="ko-KR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에스더와</a:t>
            </a:r>
            <a:r>
              <a:rPr lang="ko-KR" alt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4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모르드개를</a:t>
            </a:r>
            <a:r>
              <a:rPr lang="ko-KR" altLang="en-U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통해 </a:t>
            </a:r>
            <a:endParaRPr lang="en-US" altLang="ko-KR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이스라엘을 구원</a:t>
            </a:r>
            <a:endParaRPr lang="en-US" altLang="ko-KR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endParaRPr lang="ko-KR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539552" y="4509120"/>
            <a:ext cx="2880320" cy="1427754"/>
          </a:xfrm>
          <a:prstGeom prst="roundRect">
            <a:avLst/>
          </a:prstGeom>
          <a:solidFill>
            <a:srgbClr val="333399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인생목표</a:t>
            </a:r>
            <a:r>
              <a:rPr lang="en-US" altLang="ko-K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923928" y="4538172"/>
            <a:ext cx="2880320" cy="1427754"/>
          </a:xfrm>
          <a:prstGeom prst="roundRect">
            <a:avLst/>
          </a:pr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왕후</a:t>
            </a:r>
            <a:endParaRPr lang="ko-KR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5995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1163497" y="1916832"/>
            <a:ext cx="7128792" cy="3528392"/>
          </a:xfrm>
          <a:prstGeom prst="round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전혀 구원과 </a:t>
            </a:r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어울리지 않아 보이는 사람</a:t>
            </a:r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로마 점령하에 살았던 </a:t>
            </a:r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유대인 목수를 통해 </a:t>
            </a:r>
            <a:endParaRPr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구원이 임할 것이다</a:t>
            </a:r>
          </a:p>
        </p:txBody>
      </p:sp>
    </p:spTree>
    <p:extLst>
      <p:ext uri="{BB962C8B-B14F-4D97-AF65-F5344CB8AC3E}">
        <p14:creationId xmlns:p14="http://schemas.microsoft.com/office/powerpoint/2010/main" val="105366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모서리가 둥근 직사각형 17"/>
          <p:cNvSpPr/>
          <p:nvPr/>
        </p:nvSpPr>
        <p:spPr>
          <a:xfrm>
            <a:off x="395536" y="2780928"/>
            <a:ext cx="8352928" cy="158417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&amp;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순서도: 수행의 시작/종료 18"/>
          <p:cNvSpPr/>
          <p:nvPr/>
        </p:nvSpPr>
        <p:spPr>
          <a:xfrm>
            <a:off x="1115616" y="3023955"/>
            <a:ext cx="2448272" cy="1098122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순서도: 수행의 시작/종료 19"/>
          <p:cNvSpPr/>
          <p:nvPr/>
        </p:nvSpPr>
        <p:spPr>
          <a:xfrm>
            <a:off x="5508104" y="3023955"/>
            <a:ext cx="2304256" cy="1098122"/>
          </a:xfrm>
          <a:prstGeom prst="flowChartTerminator">
            <a:avLst/>
          </a:prstGeom>
          <a:solidFill>
            <a:srgbClr val="CCCC00"/>
          </a:solidFill>
          <a:ln>
            <a:solidFill>
              <a:srgbClr val="CCCC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문학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2403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모서리가 둥근 직사각형 31"/>
          <p:cNvSpPr/>
          <p:nvPr/>
        </p:nvSpPr>
        <p:spPr>
          <a:xfrm rot="2628423">
            <a:off x="4400183" y="1236697"/>
            <a:ext cx="2232248" cy="2160240"/>
          </a:xfrm>
          <a:prstGeom prst="roundRect">
            <a:avLst/>
          </a:prstGeom>
          <a:solidFill>
            <a:srgbClr val="FFFF66"/>
          </a:solidFill>
          <a:ln w="1016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558743" y="1596737"/>
            <a:ext cx="181845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이러실 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있나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4" name="모서리가 둥근 직사각형 33"/>
          <p:cNvSpPr/>
          <p:nvPr/>
        </p:nvSpPr>
        <p:spPr>
          <a:xfrm>
            <a:off x="4211960" y="4149080"/>
            <a:ext cx="4680520" cy="129614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우리의 이해를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초월하는 영역에서 활동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5" name="모서리가 둥근 직사각형 34"/>
          <p:cNvSpPr/>
          <p:nvPr/>
        </p:nvSpPr>
        <p:spPr>
          <a:xfrm>
            <a:off x="251520" y="4149080"/>
            <a:ext cx="1440160" cy="1296144"/>
          </a:xfrm>
          <a:prstGeom prst="roundRect">
            <a:avLst/>
          </a:prstGeom>
          <a:solidFill>
            <a:srgbClr val="C00000"/>
          </a:solidFill>
          <a:ln w="82550"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선물</a:t>
            </a:r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36" name="직선 연결선 35"/>
          <p:cNvCxnSpPr/>
          <p:nvPr/>
        </p:nvCxnSpPr>
        <p:spPr>
          <a:xfrm>
            <a:off x="3779912" y="2316817"/>
            <a:ext cx="288032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>
            <a:off x="6948264" y="2348881"/>
            <a:ext cx="432048" cy="39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8100392" y="2996952"/>
            <a:ext cx="0" cy="11144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모서리가 둥근 직사각형 38"/>
          <p:cNvSpPr/>
          <p:nvPr/>
        </p:nvSpPr>
        <p:spPr>
          <a:xfrm>
            <a:off x="7380312" y="1700808"/>
            <a:ext cx="1440160" cy="1296144"/>
          </a:xfrm>
          <a:prstGeom prst="roundRect">
            <a:avLst/>
          </a:prstGeom>
          <a:solidFill>
            <a:srgbClr val="FFFF66"/>
          </a:solidFill>
          <a:ln w="825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신정론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1828226" y="2348880"/>
            <a:ext cx="511526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모서리가 둥근 직사각형 40"/>
          <p:cNvSpPr/>
          <p:nvPr/>
        </p:nvSpPr>
        <p:spPr>
          <a:xfrm rot="2628423">
            <a:off x="431239" y="1752501"/>
            <a:ext cx="1232208" cy="12011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0160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>
            <a:off x="2338541" y="1666528"/>
            <a:ext cx="1440160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욥기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422411" y="1893153"/>
            <a:ext cx="1197261" cy="887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경외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4" name="직선 연결선 43"/>
          <p:cNvCxnSpPr/>
          <p:nvPr/>
        </p:nvCxnSpPr>
        <p:spPr>
          <a:xfrm>
            <a:off x="1043608" y="3178696"/>
            <a:ext cx="3735" cy="932656"/>
          </a:xfrm>
          <a:prstGeom prst="line">
            <a:avLst/>
          </a:prstGeom>
          <a:ln w="635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699792" y="3554152"/>
            <a:ext cx="0" cy="591480"/>
          </a:xfrm>
          <a:prstGeom prst="line">
            <a:avLst/>
          </a:prstGeom>
          <a:ln w="635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모서리가 둥근 직사각형 45"/>
          <p:cNvSpPr/>
          <p:nvPr/>
        </p:nvSpPr>
        <p:spPr>
          <a:xfrm>
            <a:off x="1979712" y="4149080"/>
            <a:ext cx="1440160" cy="1296144"/>
          </a:xfrm>
          <a:prstGeom prst="roundRect">
            <a:avLst/>
          </a:prstGeom>
          <a:solidFill>
            <a:srgbClr val="7030A0"/>
          </a:solidFill>
          <a:ln w="82550">
            <a:solidFill>
              <a:schemeClr val="accent4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r>
              <a:rPr lang="en-US" altLang="ko-K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7" name="직선 연결선 46"/>
          <p:cNvCxnSpPr/>
          <p:nvPr/>
        </p:nvCxnSpPr>
        <p:spPr>
          <a:xfrm>
            <a:off x="1047343" y="3573016"/>
            <a:ext cx="1659919" cy="0"/>
          </a:xfrm>
          <a:prstGeom prst="line">
            <a:avLst/>
          </a:prstGeom>
          <a:ln w="635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67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 animBg="1"/>
      <p:bldP spid="35" grpId="0" animBg="1"/>
      <p:bldP spid="39" grpId="0" animBg="1"/>
      <p:bldP spid="41" grpId="0" animBg="1"/>
      <p:bldP spid="43" grpId="0"/>
      <p:bldP spid="4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모서리가 둥근 직사각형 31"/>
          <p:cNvSpPr/>
          <p:nvPr/>
        </p:nvSpPr>
        <p:spPr>
          <a:xfrm rot="2628423">
            <a:off x="4400183" y="1236697"/>
            <a:ext cx="2232248" cy="2160240"/>
          </a:xfrm>
          <a:prstGeom prst="roundRect">
            <a:avLst/>
          </a:prstGeom>
          <a:solidFill>
            <a:srgbClr val="FFFF66"/>
          </a:solidFill>
          <a:ln w="1016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558743" y="1596737"/>
            <a:ext cx="181845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이러실 수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있나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34" name="직선 연결선 33"/>
          <p:cNvCxnSpPr/>
          <p:nvPr/>
        </p:nvCxnSpPr>
        <p:spPr>
          <a:xfrm>
            <a:off x="3779912" y="2316817"/>
            <a:ext cx="288032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>
            <a:off x="6948264" y="2348881"/>
            <a:ext cx="432048" cy="394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모서리가 둥근 직사각형 35"/>
          <p:cNvSpPr/>
          <p:nvPr/>
        </p:nvSpPr>
        <p:spPr>
          <a:xfrm>
            <a:off x="2338541" y="1666528"/>
            <a:ext cx="1440160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욥기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 flipV="1">
            <a:off x="8100392" y="2996952"/>
            <a:ext cx="0" cy="122413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>
            <a:off x="7380312" y="1700808"/>
            <a:ext cx="1440160" cy="1296144"/>
          </a:xfrm>
          <a:prstGeom prst="roundRect">
            <a:avLst/>
          </a:prstGeom>
          <a:solidFill>
            <a:srgbClr val="FFFF66"/>
          </a:solidFill>
          <a:ln w="8255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대답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9" name="모서리가 둥근 직사각형 38"/>
          <p:cNvSpPr/>
          <p:nvPr/>
        </p:nvSpPr>
        <p:spPr>
          <a:xfrm>
            <a:off x="6377201" y="4221088"/>
            <a:ext cx="2443271" cy="12961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825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창조세계의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나열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0" name="오각형 39"/>
          <p:cNvSpPr/>
          <p:nvPr/>
        </p:nvSpPr>
        <p:spPr>
          <a:xfrm>
            <a:off x="827584" y="3825044"/>
            <a:ext cx="5526358" cy="2052228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w="952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눈으로 보는 것들도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온전히 이해하지 못하는데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눈에 보이지 는 일들을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 이해할 수 있겠느냐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1" name="직선 연결선 40"/>
          <p:cNvCxnSpPr/>
          <p:nvPr/>
        </p:nvCxnSpPr>
        <p:spPr>
          <a:xfrm>
            <a:off x="1828226" y="2348880"/>
            <a:ext cx="511526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모서리가 둥근 직사각형 41"/>
          <p:cNvSpPr/>
          <p:nvPr/>
        </p:nvSpPr>
        <p:spPr>
          <a:xfrm rot="2628423">
            <a:off x="431239" y="1752501"/>
            <a:ext cx="1232208" cy="12011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0160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422411" y="1893153"/>
            <a:ext cx="1197261" cy="887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경외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4" name="직선 연결선 43"/>
          <p:cNvCxnSpPr/>
          <p:nvPr/>
        </p:nvCxnSpPr>
        <p:spPr>
          <a:xfrm>
            <a:off x="1475656" y="2780928"/>
            <a:ext cx="1016496" cy="1044116"/>
          </a:xfrm>
          <a:prstGeom prst="line">
            <a:avLst/>
          </a:prstGeom>
          <a:ln w="63500">
            <a:solidFill>
              <a:srgbClr val="C0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0694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/>
        </p:nvSpPr>
        <p:spPr>
          <a:xfrm rot="2628423">
            <a:off x="4400183" y="1236697"/>
            <a:ext cx="2232248" cy="2160240"/>
          </a:xfrm>
          <a:prstGeom prst="roundRect">
            <a:avLst/>
          </a:prstGeom>
          <a:solidFill>
            <a:srgbClr val="FFFF66"/>
          </a:solidFill>
          <a:ln w="101600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558743" y="1596737"/>
            <a:ext cx="1818458" cy="1512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항의할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권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한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3779912" y="2316817"/>
            <a:ext cx="288032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>
            <a:off x="2338541" y="1666528"/>
            <a:ext cx="1440160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오각형 18"/>
          <p:cNvSpPr/>
          <p:nvPr/>
        </p:nvSpPr>
        <p:spPr>
          <a:xfrm>
            <a:off x="827584" y="3825044"/>
            <a:ext cx="5526358" cy="2052228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w="952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눈으로 보는 것들도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온전히 이해하지 못하는데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눈에 보이지 는 일들을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 이해할 수 있겠느냐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1828226" y="2348880"/>
            <a:ext cx="511526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모서리가 둥근 직사각형 20"/>
          <p:cNvSpPr/>
          <p:nvPr/>
        </p:nvSpPr>
        <p:spPr>
          <a:xfrm rot="2628423">
            <a:off x="431239" y="1752501"/>
            <a:ext cx="1232208" cy="120114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0160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94419" y="1844824"/>
            <a:ext cx="1197261" cy="887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없음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6449209" y="4077072"/>
            <a:ext cx="2443271" cy="15841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825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의롭게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고난받는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 모범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150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1" grpId="0" animBg="1"/>
      <p:bldP spid="22" grpId="0"/>
      <p:bldP spid="23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모서리가 둥근 직사각형 10"/>
          <p:cNvSpPr/>
          <p:nvPr/>
        </p:nvSpPr>
        <p:spPr>
          <a:xfrm>
            <a:off x="2483768" y="1258280"/>
            <a:ext cx="2233458" cy="1477888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신앙성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</a:p>
        </p:txBody>
      </p:sp>
      <p:sp>
        <p:nvSpPr>
          <p:cNvPr id="12" name="오각형 11"/>
          <p:cNvSpPr/>
          <p:nvPr/>
        </p:nvSpPr>
        <p:spPr>
          <a:xfrm>
            <a:off x="827584" y="3825044"/>
            <a:ext cx="5526358" cy="2052228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 w="952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눈으로 보는 것들도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온전히 이해하지 못하는데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눈에 보이지 는 일들을 </a:t>
            </a:r>
            <a:endParaRPr lang="en-US" altLang="ko-KR" sz="28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어떻게 이해할 수 있겠느냐</a:t>
            </a:r>
            <a:r>
              <a:rPr lang="en-US" altLang="ko-KR" sz="28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28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6449209" y="4077072"/>
            <a:ext cx="2443271" cy="158417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825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의롭게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고난받는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궁극적 모범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004048" y="1220552"/>
            <a:ext cx="2233458" cy="1909936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다른 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사람들의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신앙성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장</a:t>
            </a:r>
          </a:p>
        </p:txBody>
      </p:sp>
      <p:sp>
        <p:nvSpPr>
          <p:cNvPr id="24" name="모서리가 둥근 직사각형 23"/>
          <p:cNvSpPr/>
          <p:nvPr/>
        </p:nvSpPr>
        <p:spPr>
          <a:xfrm rot="2628423">
            <a:off x="431764" y="1204344"/>
            <a:ext cx="1504251" cy="154166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0160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60075" y="1615981"/>
            <a:ext cx="1482873" cy="887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고난의</a:t>
            </a:r>
            <a:endParaRPr lang="en-US" altLang="ko-KR" sz="36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이유</a:t>
            </a:r>
            <a:r>
              <a:rPr lang="en-US" altLang="ko-KR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26" name="직선 연결선 25"/>
          <p:cNvCxnSpPr/>
          <p:nvPr/>
        </p:nvCxnSpPr>
        <p:spPr>
          <a:xfrm>
            <a:off x="2228005" y="1975176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/>
        </p:nvCxnSpPr>
        <p:spPr>
          <a:xfrm>
            <a:off x="4748285" y="1978360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모서리가 둥근 직사각형 27"/>
          <p:cNvSpPr/>
          <p:nvPr/>
        </p:nvSpPr>
        <p:spPr>
          <a:xfrm>
            <a:off x="7524328" y="970248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우리가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7524328" y="1978360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이해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못할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7524328" y="2986472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수많은</a:t>
            </a:r>
            <a:endParaRPr lang="en-US" altLang="ko-KR" sz="24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</a:t>
            </a:r>
            <a:r>
              <a:rPr lang="ko-KR" altLang="en-US" sz="24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유</a:t>
            </a:r>
          </a:p>
        </p:txBody>
      </p:sp>
      <p:cxnSp>
        <p:nvCxnSpPr>
          <p:cNvPr id="31" name="직선 연결선 30"/>
          <p:cNvCxnSpPr/>
          <p:nvPr/>
        </p:nvCxnSpPr>
        <p:spPr>
          <a:xfrm>
            <a:off x="7268565" y="147430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>
          <a:xfrm>
            <a:off x="8172400" y="1772816"/>
            <a:ext cx="0" cy="2055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/>
          <p:cNvCxnSpPr>
            <a:stCxn id="29" idx="2"/>
            <a:endCxn id="30" idx="0"/>
          </p:cNvCxnSpPr>
          <p:nvPr/>
        </p:nvCxnSpPr>
        <p:spPr>
          <a:xfrm>
            <a:off x="8138693" y="2780928"/>
            <a:ext cx="0" cy="2055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8413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28" grpId="0" animBg="1"/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사본 -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908720"/>
            <a:ext cx="9144001" cy="6336704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51520" y="1916832"/>
            <a:ext cx="8676456" cy="4824536"/>
          </a:xfrm>
          <a:prstGeom prst="rect">
            <a:avLst/>
          </a:prstGeom>
          <a:solidFill>
            <a:schemeClr val="accent1">
              <a:lumMod val="75000"/>
              <a:alpha val="5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내가 너로 큰 민족을 이루고 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네게 </a:t>
            </a:r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복을 주어 네 이름을 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창대하게</a:t>
            </a:r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하리니 너는 복이 될지라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너를 축복하는 자에게는 내가 복을 내리고 너를 저주하는 자에게는 내가 저주하리니 땅의 모든 족속이 너로 말미암아 </a:t>
            </a:r>
            <a:endParaRPr lang="en-US" altLang="ko-KR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복을 </a:t>
            </a:r>
            <a:r>
              <a:rPr lang="ko-KR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얻을 것이라 하신지라 </a:t>
            </a:r>
            <a:endParaRPr kumimoji="0" lang="en-US" altLang="ko-KR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51520" y="944724"/>
            <a:ext cx="8676456" cy="828092"/>
          </a:xfrm>
          <a:prstGeom prst="rect">
            <a:avLst/>
          </a:prstGeom>
          <a:solidFill>
            <a:schemeClr val="accent3">
              <a:lumMod val="50000"/>
              <a:alpha val="54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0" lang="ko-KR" altLang="en-US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창세기 </a:t>
            </a:r>
            <a:r>
              <a:rPr kumimoji="0" lang="en-US" altLang="ko-KR" sz="48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12:2-3</a:t>
            </a:r>
            <a:endParaRPr kumimoji="0" lang="ko-KR" altLang="en-US" sz="4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179512" y="2060848"/>
            <a:ext cx="720080" cy="792088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/>
        </p:nvSpPr>
        <p:spPr>
          <a:xfrm>
            <a:off x="5148064" y="3933056"/>
            <a:ext cx="720080" cy="792088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5148064" y="4581128"/>
            <a:ext cx="720080" cy="792088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모서리가 둥근 직사각형 15"/>
          <p:cNvSpPr/>
          <p:nvPr/>
        </p:nvSpPr>
        <p:spPr>
          <a:xfrm>
            <a:off x="611560" y="1124744"/>
            <a:ext cx="2233458" cy="1944216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우리를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중심에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두는 것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7164288" y="2852936"/>
            <a:ext cx="1872208" cy="108012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8255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통제권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131840" y="1087016"/>
            <a:ext cx="2233458" cy="1909936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19" name="직선 연결선 18"/>
          <p:cNvCxnSpPr/>
          <p:nvPr/>
        </p:nvCxnSpPr>
        <p:spPr>
          <a:xfrm>
            <a:off x="2876077" y="18448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모서리가 둥근 직사각형 19"/>
          <p:cNvSpPr/>
          <p:nvPr/>
        </p:nvSpPr>
        <p:spPr>
          <a:xfrm>
            <a:off x="5652120" y="836712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지식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652120" y="1844824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욕구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652120" y="2852936"/>
            <a:ext cx="1228729" cy="80256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82550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안락</a:t>
            </a:r>
            <a:endParaRPr lang="ko-KR" altLang="en-US" sz="24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5396357" y="1340768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6300192" y="1639280"/>
            <a:ext cx="0" cy="2055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>
            <a:stCxn id="21" idx="2"/>
            <a:endCxn id="22" idx="0"/>
          </p:cNvCxnSpPr>
          <p:nvPr/>
        </p:nvCxnSpPr>
        <p:spPr>
          <a:xfrm>
            <a:off x="6266485" y="2647392"/>
            <a:ext cx="0" cy="2055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/>
        </p:nvCxnSpPr>
        <p:spPr>
          <a:xfrm>
            <a:off x="6908525" y="3281800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&quot;없음&quot; 기호 36"/>
          <p:cNvSpPr/>
          <p:nvPr/>
        </p:nvSpPr>
        <p:spPr>
          <a:xfrm>
            <a:off x="7164288" y="1454020"/>
            <a:ext cx="1692188" cy="1614940"/>
          </a:xfrm>
          <a:prstGeom prst="noSmoking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611560" y="4437112"/>
            <a:ext cx="8064896" cy="1800200"/>
          </a:xfrm>
          <a:prstGeom prst="roundRect">
            <a:avLst/>
          </a:prstGeom>
          <a:solidFill>
            <a:srgbClr val="000066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우리를 죄의 온전한 영향력에 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넘겨주시지 않았다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그분은 쉬지 않고 창조구속을 위해 일하신다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693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2" grpId="0" animBg="1"/>
      <p:bldP spid="37" grpId="0" animBg="1"/>
      <p:bldP spid="3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직선 연결선 25"/>
          <p:cNvCxnSpPr/>
          <p:nvPr/>
        </p:nvCxnSpPr>
        <p:spPr>
          <a:xfrm>
            <a:off x="3739030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모서리가 둥근 직사각형 26"/>
          <p:cNvSpPr/>
          <p:nvPr/>
        </p:nvSpPr>
        <p:spPr>
          <a:xfrm rot="2628423">
            <a:off x="425217" y="1167940"/>
            <a:ext cx="1235406" cy="120991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39552" y="1455855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시편</a:t>
            </a:r>
            <a:endParaRPr lang="ko-KR" altLang="en-US" sz="36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9" name="모서리가 둥근 직사각형 28"/>
          <p:cNvSpPr/>
          <p:nvPr/>
        </p:nvSpPr>
        <p:spPr>
          <a:xfrm>
            <a:off x="2121375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endParaRPr lang="ko-KR" altLang="en-US" sz="32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0" name="모서리가 둥근 직사각형 29"/>
          <p:cNvSpPr/>
          <p:nvPr/>
        </p:nvSpPr>
        <p:spPr>
          <a:xfrm>
            <a:off x="5505751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창조된</a:t>
            </a:r>
            <a:endParaRPr lang="en-US" altLang="ko-KR" sz="3200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</a:t>
            </a:r>
            <a:r>
              <a:rPr lang="ko-KR" altLang="en-US" sz="32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  <p:sp>
        <p:nvSpPr>
          <p:cNvPr id="31" name="모서리가 둥근 직사각형 30"/>
          <p:cNvSpPr/>
          <p:nvPr/>
        </p:nvSpPr>
        <p:spPr>
          <a:xfrm rot="2628423">
            <a:off x="7535887" y="1216030"/>
            <a:ext cx="1127867" cy="111431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555218" y="1383847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잠</a:t>
            </a:r>
            <a:r>
              <a:rPr lang="ko-KR" altLang="en-US" sz="36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언</a:t>
            </a:r>
          </a:p>
        </p:txBody>
      </p:sp>
      <p:cxnSp>
        <p:nvCxnSpPr>
          <p:cNvPr id="33" name="직선 연결선 32"/>
          <p:cNvCxnSpPr/>
          <p:nvPr/>
        </p:nvCxnSpPr>
        <p:spPr>
          <a:xfrm>
            <a:off x="5218929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7091137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1867965" y="1772816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모서리가 둥근 직사각형 39"/>
          <p:cNvSpPr/>
          <p:nvPr/>
        </p:nvSpPr>
        <p:spPr>
          <a:xfrm>
            <a:off x="3994793" y="1237140"/>
            <a:ext cx="122534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23528" y="2852936"/>
            <a:ext cx="5832648" cy="1584176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위대한 왕이신 하나님이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그분에 대한 적절한 반응인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애통과 찬양의 언어를 제공해 주신다</a:t>
            </a:r>
            <a:endParaRPr lang="ko-KR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3059832" y="4653136"/>
            <a:ext cx="5832648" cy="1584176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지혜롭게 살려면 하나님이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 부여하신 질서에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주목해야 한다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3" name="직선 연결선 42"/>
          <p:cNvCxnSpPr/>
          <p:nvPr/>
        </p:nvCxnSpPr>
        <p:spPr>
          <a:xfrm>
            <a:off x="1047342" y="2565647"/>
            <a:ext cx="0" cy="287289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/>
        </p:nvCxnSpPr>
        <p:spPr>
          <a:xfrm>
            <a:off x="8099820" y="2493426"/>
            <a:ext cx="0" cy="215971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81224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40" grpId="0" animBg="1"/>
      <p:bldP spid="41" grpId="0" animBg="1"/>
      <p:bldP spid="4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3739030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 rot="2628423">
            <a:off x="425217" y="1167940"/>
            <a:ext cx="1235406" cy="120991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455855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시편</a:t>
            </a:r>
            <a:endParaRPr lang="ko-KR" altLang="en-US" sz="36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2121375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endParaRPr lang="ko-KR" altLang="en-US" sz="32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05751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창조된</a:t>
            </a:r>
            <a:endParaRPr lang="en-US" altLang="ko-KR" sz="3200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</a:t>
            </a:r>
            <a:r>
              <a:rPr lang="ko-KR" altLang="en-US" sz="32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  <p:sp>
        <p:nvSpPr>
          <p:cNvPr id="22" name="모서리가 둥근 직사각형 21"/>
          <p:cNvSpPr/>
          <p:nvPr/>
        </p:nvSpPr>
        <p:spPr>
          <a:xfrm rot="2628423">
            <a:off x="7535887" y="1216030"/>
            <a:ext cx="1127867" cy="111431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555218" y="1383847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잠</a:t>
            </a:r>
            <a:r>
              <a:rPr lang="ko-KR" altLang="en-US" sz="36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언</a:t>
            </a:r>
          </a:p>
        </p:txBody>
      </p:sp>
      <p:cxnSp>
        <p:nvCxnSpPr>
          <p:cNvPr id="24" name="직선 연결선 23"/>
          <p:cNvCxnSpPr/>
          <p:nvPr/>
        </p:nvCxnSpPr>
        <p:spPr>
          <a:xfrm>
            <a:off x="5218929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7091137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1867965" y="1772816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34"/>
          <p:cNvSpPr/>
          <p:nvPr/>
        </p:nvSpPr>
        <p:spPr>
          <a:xfrm>
            <a:off x="3994793" y="1237140"/>
            <a:ext cx="122534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23528" y="2852936"/>
            <a:ext cx="5832648" cy="1584176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그분은 아무것도 숨기지 않고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거짓으로 표현하지 않는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정직한 관계를 원하신다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3059832" y="4653136"/>
            <a:ext cx="5832648" cy="1584176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형상을 닮은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 인간의 책임과 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다른 사람의 유익을 돌보는 것</a:t>
            </a:r>
            <a:endParaRPr lang="en-US" altLang="ko-K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5" name="직선 연결선 44"/>
          <p:cNvCxnSpPr/>
          <p:nvPr/>
        </p:nvCxnSpPr>
        <p:spPr>
          <a:xfrm>
            <a:off x="1047342" y="2565647"/>
            <a:ext cx="0" cy="287289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8099820" y="2493426"/>
            <a:ext cx="0" cy="215971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10165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직사각형 47"/>
          <p:cNvSpPr/>
          <p:nvPr/>
        </p:nvSpPr>
        <p:spPr>
          <a:xfrm>
            <a:off x="4211960" y="3098197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예수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185158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3739030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모서리가 둥근 직사각형 17"/>
          <p:cNvSpPr/>
          <p:nvPr/>
        </p:nvSpPr>
        <p:spPr>
          <a:xfrm rot="2628423">
            <a:off x="425217" y="1167940"/>
            <a:ext cx="1235406" cy="120991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39552" y="1455855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시편</a:t>
            </a:r>
            <a:endParaRPr lang="ko-KR" altLang="en-US" sz="36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2121375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</a:t>
            </a:r>
            <a:endParaRPr lang="ko-KR" altLang="en-US" sz="32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505751" y="1237140"/>
            <a:ext cx="158538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창조된</a:t>
            </a:r>
            <a:endParaRPr lang="en-US" altLang="ko-KR" sz="3200" dirty="0" smtClean="0">
              <a:ln w="18415" cmpd="sng">
                <a:solidFill>
                  <a:srgbClr val="006600"/>
                </a:solidFill>
                <a:prstDash val="solid"/>
              </a:ln>
              <a:solidFill>
                <a:srgbClr val="0066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세</a:t>
            </a:r>
            <a:r>
              <a:rPr lang="ko-KR" altLang="en-US" sz="32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계</a:t>
            </a:r>
          </a:p>
        </p:txBody>
      </p:sp>
      <p:sp>
        <p:nvSpPr>
          <p:cNvPr id="22" name="모서리가 둥근 직사각형 21"/>
          <p:cNvSpPr/>
          <p:nvPr/>
        </p:nvSpPr>
        <p:spPr>
          <a:xfrm rot="2628423">
            <a:off x="7535887" y="1216030"/>
            <a:ext cx="1127867" cy="111431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7555218" y="1383847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잠</a:t>
            </a:r>
            <a:r>
              <a:rPr lang="ko-KR" altLang="en-US" sz="3600" dirty="0">
                <a:ln w="18415" cmpd="sng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언</a:t>
            </a:r>
          </a:p>
        </p:txBody>
      </p:sp>
      <p:cxnSp>
        <p:nvCxnSpPr>
          <p:cNvPr id="24" name="직선 연결선 23"/>
          <p:cNvCxnSpPr/>
          <p:nvPr/>
        </p:nvCxnSpPr>
        <p:spPr>
          <a:xfrm>
            <a:off x="5218929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7091137" y="1778924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>
            <a:off x="1867965" y="1772816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모서리가 둥근 직사각형 34"/>
          <p:cNvSpPr/>
          <p:nvPr/>
        </p:nvSpPr>
        <p:spPr>
          <a:xfrm>
            <a:off x="3994793" y="1237140"/>
            <a:ext cx="1225346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23528" y="2852936"/>
            <a:ext cx="5832648" cy="1584176"/>
          </a:xfrm>
          <a:prstGeom prst="rec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 예수님의 친밀함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 원하시는 관계를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몸소 보여주심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3059832" y="4653136"/>
            <a:ext cx="5832648" cy="1584176"/>
          </a:xfrm>
          <a:prstGeom prst="rect">
            <a:avLst/>
          </a:prstGeom>
          <a:solidFill>
            <a:srgbClr val="0066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지혜를 완벽하게 살아내는 삶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 질서를 따르는 삶의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r"/>
            <a:r>
              <a:rPr lang="ko-KR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구체적 예시</a:t>
            </a:r>
            <a:endParaRPr lang="en-US" altLang="ko-K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5" name="직선 연결선 44"/>
          <p:cNvCxnSpPr/>
          <p:nvPr/>
        </p:nvCxnSpPr>
        <p:spPr>
          <a:xfrm>
            <a:off x="1047342" y="2565647"/>
            <a:ext cx="0" cy="287289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8099820" y="2493426"/>
            <a:ext cx="0" cy="215971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" descr="C:\Users\USER\AppData\Local\Microsoft\Windows\Temporary Internet Files\Content.IE5\KG9I9GCF\large-Magnifying-Glass-0-4293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10165"/>
            <a:ext cx="2892904" cy="321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직사각형 47"/>
          <p:cNvSpPr/>
          <p:nvPr/>
        </p:nvSpPr>
        <p:spPr>
          <a:xfrm>
            <a:off x="4211960" y="3098197"/>
            <a:ext cx="172819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HY견고딕" pitchFamily="18" charset="-127"/>
                <a:ea typeface="HY견고딕" pitchFamily="18" charset="-127"/>
              </a:rPr>
              <a:t>예수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17833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모서리가 둥근 직사각형 30"/>
          <p:cNvSpPr/>
          <p:nvPr/>
        </p:nvSpPr>
        <p:spPr>
          <a:xfrm rot="2628423">
            <a:off x="425217" y="1239789"/>
            <a:ext cx="1235406" cy="1209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539552" y="1527704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잠</a:t>
            </a:r>
            <a:r>
              <a:rPr lang="ko-KR" altLang="en-US" sz="36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언</a:t>
            </a:r>
          </a:p>
        </p:txBody>
      </p:sp>
      <p:sp>
        <p:nvSpPr>
          <p:cNvPr id="33" name="모서리가 둥근 직사각형 32"/>
          <p:cNvSpPr/>
          <p:nvPr/>
        </p:nvSpPr>
        <p:spPr>
          <a:xfrm>
            <a:off x="2121374" y="1308989"/>
            <a:ext cx="4016543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 지혜를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구해라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36" name="직선 연결선 35"/>
          <p:cNvCxnSpPr/>
          <p:nvPr/>
        </p:nvCxnSpPr>
        <p:spPr>
          <a:xfrm>
            <a:off x="1867965" y="1844665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/>
          <p:cNvCxnSpPr/>
          <p:nvPr/>
        </p:nvCxnSpPr>
        <p:spPr>
          <a:xfrm>
            <a:off x="1047342" y="2637496"/>
            <a:ext cx="0" cy="287289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모서리가 둥근 직사각형 37"/>
          <p:cNvSpPr/>
          <p:nvPr/>
        </p:nvSpPr>
        <p:spPr>
          <a:xfrm rot="2628423">
            <a:off x="426360" y="3111997"/>
            <a:ext cx="1235406" cy="1209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540695" y="3399912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욥기</a:t>
            </a:r>
            <a:endParaRPr lang="ko-KR" altLang="en-US" sz="36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0" name="직선 연결선 39"/>
          <p:cNvCxnSpPr/>
          <p:nvPr/>
        </p:nvCxnSpPr>
        <p:spPr>
          <a:xfrm>
            <a:off x="1869108" y="3716873"/>
            <a:ext cx="255763" cy="318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모서리가 둥근 직사각형 40"/>
          <p:cNvSpPr/>
          <p:nvPr/>
        </p:nvSpPr>
        <p:spPr>
          <a:xfrm>
            <a:off x="2123728" y="3175089"/>
            <a:ext cx="4016543" cy="1117848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지혜대로 살아도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재앙은 닥칠 수 있다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2" name="모서리가 둥근 직사각형 41"/>
          <p:cNvSpPr/>
          <p:nvPr/>
        </p:nvSpPr>
        <p:spPr>
          <a:xfrm rot="2628423">
            <a:off x="6762154" y="2175734"/>
            <a:ext cx="1235406" cy="120991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6876489" y="2463649"/>
            <a:ext cx="101558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?</a:t>
            </a:r>
            <a:endParaRPr lang="ko-KR" altLang="en-US" sz="400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cxnSp>
        <p:nvCxnSpPr>
          <p:cNvPr id="44" name="직선 연결선 43"/>
          <p:cNvCxnSpPr/>
          <p:nvPr/>
        </p:nvCxnSpPr>
        <p:spPr>
          <a:xfrm>
            <a:off x="6156176" y="1844665"/>
            <a:ext cx="720313" cy="58217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>
            <a:endCxn id="42" idx="2"/>
          </p:cNvCxnSpPr>
          <p:nvPr/>
        </p:nvCxnSpPr>
        <p:spPr>
          <a:xfrm flipV="1">
            <a:off x="6156176" y="3217271"/>
            <a:ext cx="804911" cy="49349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7418300" y="3572857"/>
            <a:ext cx="17010" cy="1080120"/>
          </a:xfrm>
          <a:prstGeom prst="line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모서리가 둥근 직사각형 46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시선이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창조세계에만 제한될 때는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인생의 의미를 이해할 수 없다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8" name="모서리가 둥근 직사각형 47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81501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 animBg="1"/>
      <p:bldP spid="38" grpId="0" animBg="1"/>
      <p:bldP spid="39" grpId="0"/>
      <p:bldP spid="41" grpId="0" animBg="1"/>
      <p:bldP spid="42" grpId="0" animBg="1"/>
      <p:bldP spid="4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모서리가 둥근 직사각형 18"/>
          <p:cNvSpPr/>
          <p:nvPr/>
        </p:nvSpPr>
        <p:spPr>
          <a:xfrm>
            <a:off x="3961937" y="1308989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해아래의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영역을 너머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님</a:t>
            </a: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시선이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창조세계에만 제한될 때는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인생의 의미를 이해할 수 없다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23" name="Picture 2" descr="C:\Users\USER\AppData\Local\Microsoft\Windows\Temporary Internet Files\Content.IE5\2GE4UICE\internet-web-browser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61" y="2514764"/>
            <a:ext cx="2416569" cy="24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오른쪽 화살표 23"/>
          <p:cNvSpPr/>
          <p:nvPr/>
        </p:nvSpPr>
        <p:spPr>
          <a:xfrm>
            <a:off x="3203847" y="1824395"/>
            <a:ext cx="1368152" cy="1255756"/>
          </a:xfrm>
          <a:prstGeom prst="rightArrow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834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3961937" y="1308989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해아래의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영역을 너머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님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시선이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창조세계에만 제한될 때는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인생의 의미를 이해할 수 없다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2" name="Picture 2" descr="C:\Users\USER\AppData\Local\Microsoft\Windows\Temporary Internet Files\Content.IE5\2GE4UICE\internet-web-browser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61" y="2514764"/>
            <a:ext cx="2416569" cy="24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오른쪽 화살표 12"/>
          <p:cNvSpPr/>
          <p:nvPr/>
        </p:nvSpPr>
        <p:spPr>
          <a:xfrm>
            <a:off x="3203847" y="1824395"/>
            <a:ext cx="1368152" cy="1255756"/>
          </a:xfrm>
          <a:prstGeom prst="rightArrow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3284825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환경은 순식간에 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바뀔 수 있다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5076056" y="1628641"/>
            <a:ext cx="3960440" cy="1296144"/>
          </a:xfrm>
          <a:prstGeom prst="roundRect">
            <a:avLst/>
          </a:prstGeom>
          <a:solidFill>
            <a:srgbClr val="FFC000">
              <a:alpha val="79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060982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3961937" y="1308989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해아래의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영역을 너머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님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시선이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창조세계에만 제한될 때는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인생의 의미를 이해할 수 없다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2" name="Picture 2" descr="C:\Users\USER\AppData\Local\Microsoft\Windows\Temporary Internet Files\Content.IE5\2GE4UICE\internet-web-browser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61" y="2514764"/>
            <a:ext cx="2416569" cy="24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오른쪽 화살표 12"/>
          <p:cNvSpPr/>
          <p:nvPr/>
        </p:nvSpPr>
        <p:spPr>
          <a:xfrm>
            <a:off x="3203847" y="1824395"/>
            <a:ext cx="1368152" cy="1255756"/>
          </a:xfrm>
          <a:prstGeom prst="rightArrow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3568" y="3284825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환경은 순식간에 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바뀔 수 있다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1628800"/>
            <a:ext cx="8424936" cy="1296144"/>
          </a:xfrm>
          <a:prstGeom prst="roundRect">
            <a:avLst/>
          </a:prstGeom>
          <a:solidFill>
            <a:srgbClr val="FFC000">
              <a:alpha val="81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통한 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6594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3961937" y="1308989"/>
            <a:ext cx="4210463" cy="139977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해아래의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영역을 너머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</a:t>
            </a:r>
            <a:r>
              <a:rPr lang="ko-KR" altLang="en-US" sz="40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님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우리의 시선이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창조세계에만 제한될 때는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인생의 의미를 이해할 수 없다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2" name="Picture 2" descr="C:\Users\USER\AppData\Local\Microsoft\Windows\Temporary Internet Files\Content.IE5\2GE4UICE\internet-web-browser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361" y="2514764"/>
            <a:ext cx="2416569" cy="24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오른쪽 화살표 12"/>
          <p:cNvSpPr/>
          <p:nvPr/>
        </p:nvSpPr>
        <p:spPr>
          <a:xfrm>
            <a:off x="3203847" y="1824395"/>
            <a:ext cx="1368152" cy="1255756"/>
          </a:xfrm>
          <a:prstGeom prst="rightArrow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611560" y="1628800"/>
            <a:ext cx="8424936" cy="1296144"/>
          </a:xfrm>
          <a:prstGeom prst="roundRect">
            <a:avLst/>
          </a:prstGeom>
          <a:solidFill>
            <a:srgbClr val="FFC000">
              <a:alpha val="81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통한 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683568" y="2924944"/>
            <a:ext cx="8280920" cy="172819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내가 곧 길이요 진리요 생명이니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나로 말미암지 않고는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아버지께로 올 자가 </a:t>
            </a:r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없느니라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 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14:6)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32934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직사각형 13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전도자는 인생의 가치를 찾으려고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온갖 수단으로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“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 아래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”</a:t>
            </a:r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이곳저곳을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다녔으나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683568" y="2924785"/>
            <a:ext cx="8280920" cy="1728192"/>
          </a:xfrm>
          <a:prstGeom prst="roundRect">
            <a:avLst/>
          </a:prstGeom>
          <a:solidFill>
            <a:schemeClr val="bg1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내가 곧 길이요 진리요 생명이니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나로 말미암지 않고는 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아버지께로 올 자가 </a:t>
            </a:r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없느니라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(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요 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14:6)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11560" y="1628641"/>
            <a:ext cx="8424936" cy="1296144"/>
          </a:xfrm>
          <a:prstGeom prst="roundRect">
            <a:avLst/>
          </a:prstGeom>
          <a:solidFill>
            <a:srgbClr val="FFC000">
              <a:alpha val="81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통한 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&quot;없음&quot; 기호 20"/>
          <p:cNvSpPr/>
          <p:nvPr/>
        </p:nvSpPr>
        <p:spPr>
          <a:xfrm>
            <a:off x="179512" y="4364786"/>
            <a:ext cx="1800200" cy="1656343"/>
          </a:xfrm>
          <a:prstGeom prst="noSmoking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39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모서리가 접힌 도형 1"/>
          <p:cNvSpPr/>
          <p:nvPr/>
        </p:nvSpPr>
        <p:spPr>
          <a:xfrm>
            <a:off x="1979712" y="1916832"/>
            <a:ext cx="5256584" cy="3528392"/>
          </a:xfrm>
          <a:prstGeom prst="foldedCorner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하나님이</a:t>
            </a:r>
            <a:endParaRPr lang="en-US" altLang="ko-KR" sz="4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열심을 품고 계시다</a:t>
            </a:r>
            <a:endParaRPr lang="ko-KR" altLang="en-US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3" name="타원 2"/>
          <p:cNvSpPr/>
          <p:nvPr/>
        </p:nvSpPr>
        <p:spPr>
          <a:xfrm>
            <a:off x="1115616" y="908720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인간의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실</a:t>
            </a:r>
            <a:r>
              <a:rPr lang="ko-KR" alt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패</a:t>
            </a:r>
          </a:p>
        </p:txBody>
      </p:sp>
      <p:sp>
        <p:nvSpPr>
          <p:cNvPr id="4" name="타원 3"/>
          <p:cNvSpPr/>
          <p:nvPr/>
        </p:nvSpPr>
        <p:spPr>
          <a:xfrm>
            <a:off x="2440636" y="1340768"/>
            <a:ext cx="1728192" cy="1656184"/>
          </a:xfrm>
          <a:prstGeom prst="ellipse">
            <a:avLst/>
          </a:prstGeom>
          <a:solidFill>
            <a:schemeClr val="tx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가족의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음</a:t>
            </a:r>
            <a:r>
              <a:rPr lang="ko-KR" altLang="en-US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모</a:t>
            </a:r>
          </a:p>
        </p:txBody>
      </p:sp>
      <p:sp>
        <p:nvSpPr>
          <p:cNvPr id="5" name="타원 4"/>
          <p:cNvSpPr/>
          <p:nvPr/>
        </p:nvSpPr>
        <p:spPr>
          <a:xfrm>
            <a:off x="1547664" y="4725144"/>
            <a:ext cx="1728192" cy="1656184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전쟁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3250657" y="4049452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속임</a:t>
            </a:r>
            <a:r>
              <a:rPr lang="ko-KR" altLang="en-US" sz="24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수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4114753" y="4725144"/>
            <a:ext cx="1728192" cy="1656184"/>
          </a:xfrm>
          <a:prstGeom prst="ellipse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노예</a:t>
            </a:r>
            <a:endParaRPr lang="en-US" altLang="ko-KR" sz="24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매매</a:t>
            </a:r>
            <a:endParaRPr lang="ko-KR" altLang="en-US" sz="2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5832140" y="3897052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기근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타원 8"/>
          <p:cNvSpPr/>
          <p:nvPr/>
        </p:nvSpPr>
        <p:spPr>
          <a:xfrm>
            <a:off x="4788024" y="1736812"/>
            <a:ext cx="1728192" cy="1656184"/>
          </a:xfrm>
          <a:prstGeom prst="ellipse">
            <a:avLst/>
          </a:pr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내적위협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0" name="타원 9"/>
          <p:cNvSpPr/>
          <p:nvPr/>
        </p:nvSpPr>
        <p:spPr>
          <a:xfrm>
            <a:off x="6084168" y="928929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외</a:t>
            </a:r>
            <a:r>
              <a:rPr lang="ko-KR" alt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적</a:t>
            </a:r>
            <a:r>
              <a:rPr lang="ko-KR" altLang="en-US" sz="3200" b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위협</a:t>
            </a:r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279016" y="2564904"/>
            <a:ext cx="1728192" cy="1656184"/>
          </a:xfrm>
          <a:prstGeom prst="ellipse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타원 11"/>
          <p:cNvSpPr/>
          <p:nvPr/>
        </p:nvSpPr>
        <p:spPr>
          <a:xfrm>
            <a:off x="4955439" y="3068960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타원 12"/>
          <p:cNvSpPr/>
          <p:nvPr/>
        </p:nvSpPr>
        <p:spPr>
          <a:xfrm>
            <a:off x="6117825" y="2168860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1606333" y="3590804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3339339" y="2753860"/>
            <a:ext cx="1728192" cy="1656184"/>
          </a:xfrm>
          <a:prstGeom prst="ellipse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6" name="타원 15"/>
          <p:cNvSpPr/>
          <p:nvPr/>
        </p:nvSpPr>
        <p:spPr>
          <a:xfrm>
            <a:off x="-121859" y="5199540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-153664" y="928929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6852741" y="812863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2386561" y="4612196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1763379" y="2194012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5501633" y="4598563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3923928" y="1365920"/>
            <a:ext cx="1728192" cy="16561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6804248" y="2502667"/>
            <a:ext cx="1728192" cy="1656184"/>
          </a:xfrm>
          <a:prstGeom prst="ellipse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6913193" y="4929090"/>
            <a:ext cx="1728192" cy="1656184"/>
          </a:xfrm>
          <a:prstGeom prst="ellipse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868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모서리가 둥근 직사각형 13"/>
          <p:cNvSpPr/>
          <p:nvPr/>
        </p:nvSpPr>
        <p:spPr>
          <a:xfrm>
            <a:off x="627465" y="4868842"/>
            <a:ext cx="6320799" cy="1584335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전도자는 인생의 가치를 찾으려고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온갖 수단으로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“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해 아래</a:t>
            </a:r>
            <a:r>
              <a:rPr lang="en-US" altLang="ko-KR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”</a:t>
            </a:r>
            <a:r>
              <a:rPr lang="ko-KR" altLang="en-US" sz="3200" dirty="0" err="1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이곳저곳을</a:t>
            </a:r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다녔으나</a:t>
            </a:r>
            <a:endParaRPr lang="ko-KR" altLang="en-US" sz="3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 rot="2628423">
            <a:off x="6835072" y="4984205"/>
            <a:ext cx="1235406" cy="1209911"/>
          </a:xfrm>
          <a:prstGeom prst="roundRect">
            <a:avLst/>
          </a:prstGeom>
          <a:solidFill>
            <a:schemeClr val="tx1"/>
          </a:solidFill>
          <a:ln w="1016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solidFill>
                  <a:prstClr val="black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804248" y="5305077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전도서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611560" y="1628641"/>
            <a:ext cx="8424936" cy="1296144"/>
          </a:xfrm>
          <a:prstGeom prst="roundRect">
            <a:avLst/>
          </a:prstGeom>
          <a:solidFill>
            <a:srgbClr val="FFC000">
              <a:alpha val="81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통한 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83568" y="2924944"/>
            <a:ext cx="8280920" cy="1728192"/>
          </a:xfrm>
          <a:prstGeom prst="roundRect">
            <a:avLst/>
          </a:prstGeom>
          <a:solidFill>
            <a:srgbClr val="C00000"/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 밖에는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생명이 없으며 모든 방법으로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예수님을 통해 하나님과 관계를 맺어야 한다</a:t>
            </a:r>
            <a:r>
              <a:rPr lang="en-US" altLang="ko-K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.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&quot;없음&quot; 기호 8"/>
          <p:cNvSpPr/>
          <p:nvPr/>
        </p:nvSpPr>
        <p:spPr>
          <a:xfrm>
            <a:off x="179512" y="4364786"/>
            <a:ext cx="1800200" cy="1656343"/>
          </a:xfrm>
          <a:prstGeom prst="noSmoking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034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/>
          <p:cNvSpPr/>
          <p:nvPr/>
        </p:nvSpPr>
        <p:spPr>
          <a:xfrm>
            <a:off x="611560" y="1628641"/>
            <a:ext cx="8424936" cy="1296144"/>
          </a:xfrm>
          <a:prstGeom prst="roundRect">
            <a:avLst/>
          </a:prstGeom>
          <a:solidFill>
            <a:srgbClr val="FFC000">
              <a:alpha val="81000"/>
            </a:srgbClr>
          </a:solidFill>
          <a:ln w="825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예수 그리스도를 통한 하나님과의 관계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5" name="Picture 2" descr="C:\Users\USER\AppData\Local\Microsoft\Windows\Temporary Internet Files\Content.IE5\OWDX3TS1\heart-of-love-132723352212n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520" y="3549064"/>
            <a:ext cx="3949042" cy="261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모서리가 둥근 직사각형 5"/>
          <p:cNvSpPr/>
          <p:nvPr/>
        </p:nvSpPr>
        <p:spPr>
          <a:xfrm>
            <a:off x="2043336" y="2612960"/>
            <a:ext cx="5336976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죄의</a:t>
            </a:r>
            <a:r>
              <a:rPr lang="en-US" altLang="ko-KR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영향을 받지 않은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 원형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067944" y="4725144"/>
            <a:ext cx="1295911" cy="716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0066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아가</a:t>
            </a:r>
            <a:endParaRPr lang="ko-KR" altLang="en-US" sz="3200" dirty="0">
              <a:ln w="18415" cmpd="sng">
                <a:solidFill>
                  <a:srgbClr val="FF0066"/>
                </a:solidFill>
                <a:prstDash val="solid"/>
              </a:ln>
              <a:solidFill>
                <a:srgbClr val="FF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89272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모서리가 둥근 직사각형 5"/>
          <p:cNvSpPr/>
          <p:nvPr/>
        </p:nvSpPr>
        <p:spPr>
          <a:xfrm>
            <a:off x="2043336" y="2612960"/>
            <a:ext cx="5336976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죄의</a:t>
            </a:r>
            <a:r>
              <a:rPr lang="en-US" altLang="ko-KR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</a:t>
            </a:r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영향을 받지 않은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사랑의 원형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5508104" y="1052736"/>
            <a:ext cx="2223863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</a:t>
            </a:r>
            <a:r>
              <a:rPr lang="ko-KR" altLang="en-US" sz="32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랑</a:t>
            </a:r>
          </a:p>
        </p:txBody>
      </p:sp>
      <p:sp>
        <p:nvSpPr>
          <p:cNvPr id="9" name="오른쪽 화살표 8"/>
          <p:cNvSpPr/>
          <p:nvPr/>
        </p:nvSpPr>
        <p:spPr>
          <a:xfrm>
            <a:off x="5220072" y="1412776"/>
            <a:ext cx="720080" cy="648072"/>
          </a:xfrm>
          <a:prstGeom prst="rightArrow">
            <a:avLst/>
          </a:prstGeom>
          <a:solidFill>
            <a:srgbClr val="FF00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068217" y="1052736"/>
            <a:ext cx="2223863" cy="1296144"/>
          </a:xfrm>
          <a:prstGeom prst="roundRect">
            <a:avLst/>
          </a:prstGeom>
          <a:solidFill>
            <a:schemeClr val="tx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전적으로</a:t>
            </a:r>
            <a:endParaRPr lang="en-US" altLang="ko-KR" sz="3200" dirty="0" smtClean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내어줌</a:t>
            </a:r>
            <a:endParaRPr lang="ko-KR" altLang="en-US" sz="3200" dirty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오른쪽 화살표 10"/>
          <p:cNvSpPr/>
          <p:nvPr/>
        </p:nvSpPr>
        <p:spPr>
          <a:xfrm>
            <a:off x="2915816" y="1412776"/>
            <a:ext cx="720080" cy="648072"/>
          </a:xfrm>
          <a:prstGeom prst="rightArrow">
            <a:avLst/>
          </a:prstGeom>
          <a:solidFill>
            <a:srgbClr val="FF00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7584" y="1052736"/>
            <a:ext cx="2223863" cy="1296144"/>
          </a:xfrm>
          <a:prstGeom prst="roundRect">
            <a:avLst/>
          </a:prstGeom>
          <a:solidFill>
            <a:schemeClr val="tx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헌신의 </a:t>
            </a:r>
            <a:endParaRPr lang="en-US" altLang="ko-KR" sz="3200" dirty="0" smtClean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</a:t>
            </a:r>
            <a:endParaRPr lang="ko-KR" altLang="en-US" sz="3200" dirty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899592" y="4149080"/>
            <a:ext cx="7488832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상대방에 대한 만족과 집중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그리고 연합</a:t>
            </a:r>
            <a:endParaRPr lang="ko-KR" altLang="en-US" sz="40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423252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5508104" y="1052736"/>
            <a:ext cx="2223863" cy="1296144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32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</a:t>
            </a:r>
            <a:r>
              <a:rPr lang="ko-KR" altLang="en-US" sz="3200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랑</a:t>
            </a:r>
          </a:p>
        </p:txBody>
      </p:sp>
      <p:sp>
        <p:nvSpPr>
          <p:cNvPr id="9" name="오른쪽 화살표 8"/>
          <p:cNvSpPr/>
          <p:nvPr/>
        </p:nvSpPr>
        <p:spPr>
          <a:xfrm>
            <a:off x="5220072" y="1412776"/>
            <a:ext cx="720080" cy="648072"/>
          </a:xfrm>
          <a:prstGeom prst="rightArrow">
            <a:avLst/>
          </a:prstGeom>
          <a:solidFill>
            <a:srgbClr val="FF00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0" name="모서리가 둥근 직사각형 9"/>
          <p:cNvSpPr/>
          <p:nvPr/>
        </p:nvSpPr>
        <p:spPr>
          <a:xfrm>
            <a:off x="3068217" y="1052736"/>
            <a:ext cx="2223863" cy="1296144"/>
          </a:xfrm>
          <a:prstGeom prst="roundRect">
            <a:avLst/>
          </a:prstGeom>
          <a:solidFill>
            <a:schemeClr val="tx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전적으로</a:t>
            </a:r>
            <a:endParaRPr lang="en-US" altLang="ko-KR" sz="3200" dirty="0" smtClean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내어줌</a:t>
            </a:r>
            <a:endParaRPr lang="ko-KR" altLang="en-US" sz="3200" dirty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오른쪽 화살표 10"/>
          <p:cNvSpPr/>
          <p:nvPr/>
        </p:nvSpPr>
        <p:spPr>
          <a:xfrm>
            <a:off x="2915816" y="1412776"/>
            <a:ext cx="720080" cy="648072"/>
          </a:xfrm>
          <a:prstGeom prst="rightArrow">
            <a:avLst/>
          </a:prstGeom>
          <a:solidFill>
            <a:srgbClr val="FF0066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827584" y="1052736"/>
            <a:ext cx="2223863" cy="1296144"/>
          </a:xfrm>
          <a:prstGeom prst="roundRect">
            <a:avLst/>
          </a:prstGeom>
          <a:solidFill>
            <a:schemeClr val="tx1"/>
          </a:solidFill>
          <a:ln w="82550">
            <a:solidFill>
              <a:srgbClr val="FF0066"/>
            </a:solidFill>
          </a:ln>
          <a:scene3d>
            <a:camera prst="perspectiveHeroicExtremeLeftFacing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헌신의 </a:t>
            </a:r>
            <a:endParaRPr lang="en-US" altLang="ko-KR" sz="3200" dirty="0" smtClean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33CC"/>
                  </a:solidFill>
                  <a:prstDash val="solid"/>
                </a:ln>
                <a:solidFill>
                  <a:srgbClr val="FF66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관계</a:t>
            </a:r>
            <a:endParaRPr lang="ko-KR" altLang="en-US" sz="3200" dirty="0">
              <a:ln w="18415" cmpd="sng">
                <a:solidFill>
                  <a:srgbClr val="FF33CC"/>
                </a:solidFill>
                <a:prstDash val="solid"/>
              </a:ln>
              <a:solidFill>
                <a:srgbClr val="FF66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4211960" y="2930050"/>
            <a:ext cx="4320480" cy="3312368"/>
          </a:xfrm>
          <a:prstGeom prst="roundRect">
            <a:avLst/>
          </a:prstGeom>
          <a:solidFill>
            <a:schemeClr val="bg1"/>
          </a:solidFill>
          <a:ln w="82550">
            <a:solidFill>
              <a:srgbClr val="FF0066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그리스도는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하나님의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사랑이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어떤 모습인지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4000" dirty="0" smtClean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친히 보여주신다</a:t>
            </a:r>
            <a:endParaRPr lang="en-US" altLang="ko-KR" sz="4000" dirty="0" smtClean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57" y="2755238"/>
            <a:ext cx="2464347" cy="3698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36060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타원 47"/>
          <p:cNvSpPr/>
          <p:nvPr/>
        </p:nvSpPr>
        <p:spPr>
          <a:xfrm>
            <a:off x="795275" y="1052736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827584" y="4577340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2339752" y="5009388"/>
            <a:ext cx="1503784" cy="1287760"/>
          </a:xfrm>
          <a:prstGeom prst="ellipse">
            <a:avLst/>
          </a:prstGeom>
          <a:solidFill>
            <a:schemeClr val="tx1"/>
          </a:solidFill>
          <a:ln w="92075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애가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6084168" y="1056524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에스</a:t>
            </a:r>
            <a:r>
              <a:rPr lang="ko-KR" altLang="en-US" sz="3200" dirty="0" err="1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겔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타원 5"/>
          <p:cNvSpPr/>
          <p:nvPr/>
        </p:nvSpPr>
        <p:spPr>
          <a:xfrm>
            <a:off x="6116477" y="4581128"/>
            <a:ext cx="1944216" cy="1800200"/>
          </a:xfrm>
          <a:prstGeom prst="ellipse">
            <a:avLst/>
          </a:prstGeom>
          <a:solidFill>
            <a:schemeClr val="bg1"/>
          </a:solidFill>
          <a:ln>
            <a:solidFill>
              <a:srgbClr val="0066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7" name="모서리가 둥근 직사각형 6"/>
          <p:cNvSpPr/>
          <p:nvPr/>
        </p:nvSpPr>
        <p:spPr>
          <a:xfrm>
            <a:off x="395536" y="2924944"/>
            <a:ext cx="8352928" cy="1584176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r>
              <a:rPr lang="ko-KR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강</a:t>
            </a:r>
            <a:endParaRPr lang="ko-KR" altLang="en-US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순서도: 수행의 시작/종료 7"/>
          <p:cNvSpPr/>
          <p:nvPr/>
        </p:nvSpPr>
        <p:spPr>
          <a:xfrm>
            <a:off x="1115616" y="3167971"/>
            <a:ext cx="2448272" cy="1098122"/>
          </a:xfrm>
          <a:prstGeom prst="flowChartTerminator">
            <a:avLst/>
          </a:prstGeom>
          <a:solidFill>
            <a:srgbClr val="0099FF"/>
          </a:solidFill>
          <a:ln>
            <a:solidFill>
              <a:srgbClr val="0099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대서신서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순서도: 수행의 시작/종료 8"/>
          <p:cNvSpPr/>
          <p:nvPr/>
        </p:nvSpPr>
        <p:spPr>
          <a:xfrm>
            <a:off x="5508104" y="3167971"/>
            <a:ext cx="2304256" cy="1098122"/>
          </a:xfrm>
          <a:prstGeom prst="flowChartTerminator">
            <a:avLst/>
          </a:prstGeom>
          <a:solidFill>
            <a:srgbClr val="D60093"/>
          </a:solidFill>
          <a:ln>
            <a:solidFill>
              <a:srgbClr val="D60093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다니엘</a:t>
            </a:r>
            <a:endParaRPr lang="ko-KR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85530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타원 47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49" name="타원 48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08031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타원 3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842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6" name="갈매기형 수장 5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갈매기형 수장 6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앗수르에게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북 이스라엘이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정복당하고 쫓겨나는 것을 목도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373" y="449272"/>
            <a:ext cx="2202304" cy="993280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7308304" y="434439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</p:spTree>
    <p:extLst>
      <p:ext uri="{BB962C8B-B14F-4D97-AF65-F5344CB8AC3E}">
        <p14:creationId xmlns:p14="http://schemas.microsoft.com/office/powerpoint/2010/main" val="726478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타원 9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207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갈매기형 수장 11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갈매기형 수장 12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373" y="449272"/>
            <a:ext cx="2202304" cy="99328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7308304" y="434439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앗수르에게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 북 이스라엘이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정복당하고 쫓겨나는 것을 목도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  <a:ln w="79375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 시대 이후 악화되고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결국 포로로 잡혀가는 </a:t>
            </a:r>
            <a:r>
              <a:rPr lang="ko-KR" altLang="en-US" sz="28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남유다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75722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373" y="449272"/>
            <a:ext cx="2202304" cy="99328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7308304" y="434439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8" name="타원 17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842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0" name="갈매기형 수장 19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거룩한 이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는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합당하게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반응하라고 요구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22" name="갈매기형 수장 21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20876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373" y="449272"/>
            <a:ext cx="2202304" cy="993280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7308304" y="434439"/>
            <a:ext cx="1440160" cy="10503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책의</a:t>
            </a:r>
            <a:endParaRPr lang="en-US" altLang="ko-KR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주</a:t>
            </a:r>
            <a:r>
              <a:rPr lang="ko-KR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제</a:t>
            </a:r>
          </a:p>
        </p:txBody>
      </p:sp>
      <p:sp>
        <p:nvSpPr>
          <p:cNvPr id="10" name="타원 9"/>
          <p:cNvSpPr/>
          <p:nvPr/>
        </p:nvSpPr>
        <p:spPr>
          <a:xfrm>
            <a:off x="795275" y="1484784"/>
            <a:ext cx="1944216" cy="18002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이사야</a:t>
            </a:r>
            <a:endParaRPr lang="ko-KR" altLang="en-US" sz="320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1" name="타원 10"/>
          <p:cNvSpPr/>
          <p:nvPr/>
        </p:nvSpPr>
        <p:spPr>
          <a:xfrm>
            <a:off x="827584" y="3717032"/>
            <a:ext cx="1944216" cy="18002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2075">
            <a:solidFill>
              <a:srgbClr val="000066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예레</a:t>
            </a:r>
            <a:endParaRPr lang="en-US" altLang="ko-KR" sz="32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32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미야</a:t>
            </a:r>
            <a:endParaRPr lang="ko-KR" alt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2" name="갈매기형 수장 11"/>
          <p:cNvSpPr/>
          <p:nvPr/>
        </p:nvSpPr>
        <p:spPr>
          <a:xfrm>
            <a:off x="2836042" y="1916832"/>
            <a:ext cx="720081" cy="1008112"/>
          </a:xfrm>
          <a:prstGeom prst="chevron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3" name="갈매기형 수장 12"/>
          <p:cNvSpPr/>
          <p:nvPr/>
        </p:nvSpPr>
        <p:spPr>
          <a:xfrm>
            <a:off x="2908050" y="4077072"/>
            <a:ext cx="720081" cy="1008112"/>
          </a:xfrm>
          <a:prstGeom prst="chevron">
            <a:avLst/>
          </a:prstGeom>
          <a:solidFill>
            <a:srgbClr val="000066"/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707904" y="1556792"/>
            <a:ext cx="5256584" cy="1656184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‘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이스라엘의 거룩한 이</a:t>
            </a:r>
            <a:r>
              <a:rPr lang="en-US" altLang="ko-KR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’</a:t>
            </a:r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는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하나님께 합당하게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반응하라고 요구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3707904" y="3717032"/>
            <a:ext cx="5256584" cy="1800200"/>
          </a:xfrm>
          <a:prstGeom prst="rect">
            <a:avLst/>
          </a:prstGeom>
          <a:solidFill>
            <a:schemeClr val="bg1"/>
          </a:solidFill>
          <a:ln w="8255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하나님은 포로 생활도 초월하여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자기 백성에게 </a:t>
            </a:r>
            <a:endParaRPr lang="en-US" altLang="ko-KR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  <a:p>
            <a:pPr algn="ctr"/>
            <a:r>
              <a:rPr lang="ko-KR" altLang="en-US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산돌명조B" pitchFamily="18" charset="-127"/>
                <a:ea typeface="산돌명조B" pitchFamily="18" charset="-127"/>
              </a:rPr>
              <a:t>새 언약을 약속하신다</a:t>
            </a:r>
            <a:endParaRPr lang="ko-KR" alt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산돌명조B" pitchFamily="18" charset="-127"/>
              <a:ea typeface="산돌명조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6329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2540</Words>
  <Application>Microsoft Office PowerPoint</Application>
  <PresentationFormat>화면 슬라이드 쇼(4:3)</PresentationFormat>
  <Paragraphs>1241</Paragraphs>
  <Slides>134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134</vt:i4>
      </vt:variant>
    </vt:vector>
  </HeadingPairs>
  <TitlesOfParts>
    <vt:vector size="140" baseType="lpstr">
      <vt:lpstr>HY견고딕</vt:lpstr>
      <vt:lpstr>맑은 고딕</vt:lpstr>
      <vt:lpstr>산돌명조 M</vt:lpstr>
      <vt:lpstr>산돌명조B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SUSER</cp:lastModifiedBy>
  <cp:revision>22</cp:revision>
  <dcterms:created xsi:type="dcterms:W3CDTF">2015-11-03T06:25:22Z</dcterms:created>
  <dcterms:modified xsi:type="dcterms:W3CDTF">2015-11-05T04:35:22Z</dcterms:modified>
</cp:coreProperties>
</file>