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7" r:id="rId2"/>
    <p:sldId id="29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3399"/>
    <a:srgbClr val="0033CC"/>
    <a:srgbClr val="FF0066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88CF5-B889-43DA-91BE-99DB8442D681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70781-C109-4CF5-8879-0014D246DD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1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96482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66613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705635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15785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990779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076295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850404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381685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620065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1688385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096975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5DA16-02D2-4E66-AB0D-4E9E5AECA6BF}" type="datetimeFigureOut">
              <a:rPr lang="ko-KR" altLang="en-US" smtClean="0"/>
              <a:t>2015-11-05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565E5-4156-4EB3-ABED-921156DB51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6</a:t>
            </a:r>
            <a:r>
              <a:rPr lang="ko-KR" altLang="en-US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강</a:t>
            </a:r>
            <a:r>
              <a:rPr lang="en-US" altLang="ko-KR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 Gospel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771800" y="2132856"/>
            <a:ext cx="2664296" cy="1440160"/>
          </a:xfrm>
          <a:prstGeom prst="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436096" y="2132856"/>
            <a:ext cx="2664296" cy="1440160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마가복음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782042" y="3573016"/>
            <a:ext cx="2664296" cy="1440160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누가복음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434597" y="3573016"/>
            <a:ext cx="2664296" cy="144016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0959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16" name="타원 15"/>
          <p:cNvSpPr/>
          <p:nvPr/>
        </p:nvSpPr>
        <p:spPr>
          <a:xfrm>
            <a:off x="1873199" y="3670085"/>
            <a:ext cx="2088232" cy="194421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신적권위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76256" y="3717032"/>
            <a:ext cx="2088232" cy="194421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구속</a:t>
            </a:r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</a:p>
        </p:txBody>
      </p:sp>
      <p:sp>
        <p:nvSpPr>
          <p:cNvPr id="18" name="빗면 17"/>
          <p:cNvSpPr/>
          <p:nvPr/>
        </p:nvSpPr>
        <p:spPr>
          <a:xfrm>
            <a:off x="3768215" y="1802120"/>
            <a:ext cx="3418881" cy="1266839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건강한 관계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 flipH="1">
            <a:off x="3347864" y="3068959"/>
            <a:ext cx="420351" cy="64807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7187096" y="3068959"/>
            <a:ext cx="409241" cy="64807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빗면 20"/>
          <p:cNvSpPr/>
          <p:nvPr/>
        </p:nvSpPr>
        <p:spPr>
          <a:xfrm>
            <a:off x="3745407" y="3068960"/>
            <a:ext cx="3418881" cy="1266839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사람들과의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건강한 관계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498" y="949042"/>
            <a:ext cx="2455910" cy="1111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2267744" y="980728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2627784" y="544522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율법의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i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원래 의도를 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성취하신다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4321965" y="1327377"/>
            <a:ext cx="4392488" cy="3758652"/>
          </a:xfrm>
          <a:prstGeom prst="wedgeRoundRectCallout">
            <a:avLst>
              <a:gd name="adj1" fmla="val -34825"/>
              <a:gd name="adj2" fmla="val 63353"/>
              <a:gd name="adj3" fmla="val 16667"/>
            </a:avLst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그분이야 말로</a:t>
            </a:r>
            <a:endParaRPr lang="en-US" altLang="ko-KR" sz="3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구약 성경</a:t>
            </a:r>
            <a:endParaRPr lang="en-US" altLang="ko-KR" sz="3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전체의 성취요</a:t>
            </a:r>
            <a:endParaRPr lang="en-US" altLang="ko-KR" sz="3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핵심</a:t>
            </a:r>
          </a:p>
        </p:txBody>
      </p:sp>
    </p:spTree>
    <p:extLst>
      <p:ext uri="{BB962C8B-B14F-4D97-AF65-F5344CB8AC3E}">
        <p14:creationId xmlns:p14="http://schemas.microsoft.com/office/powerpoint/2010/main" val="34117045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18" name="빗면 17"/>
          <p:cNvSpPr/>
          <p:nvPr/>
        </p:nvSpPr>
        <p:spPr>
          <a:xfrm>
            <a:off x="3768215" y="1802120"/>
            <a:ext cx="3418881" cy="1266839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건강한 관계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빗면 20"/>
          <p:cNvSpPr/>
          <p:nvPr/>
        </p:nvSpPr>
        <p:spPr>
          <a:xfrm>
            <a:off x="3745407" y="3068960"/>
            <a:ext cx="3418881" cy="1266839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사람들과의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건강한 관계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83768" y="4941168"/>
            <a:ext cx="6120680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공이 우리에게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전가되고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 성실하심이 우리와 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관계를 보장해준다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32620"/>
            <a:ext cx="2664674" cy="12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직사각형 24"/>
          <p:cNvSpPr/>
          <p:nvPr/>
        </p:nvSpPr>
        <p:spPr>
          <a:xfrm>
            <a:off x="7537064" y="781730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의미</a:t>
            </a:r>
          </a:p>
        </p:txBody>
      </p:sp>
      <p:sp>
        <p:nvSpPr>
          <p:cNvPr id="27" name="타원 26"/>
          <p:cNvSpPr/>
          <p:nvPr/>
        </p:nvSpPr>
        <p:spPr>
          <a:xfrm>
            <a:off x="1907704" y="2780928"/>
            <a:ext cx="2088232" cy="1944216"/>
          </a:xfrm>
          <a:prstGeom prst="ellipse">
            <a:avLst/>
          </a:prstGeom>
          <a:solidFill>
            <a:srgbClr val="C0000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믿고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6888992" y="2780928"/>
            <a:ext cx="2088232" cy="1944216"/>
          </a:xfrm>
          <a:prstGeom prst="ellipse">
            <a:avLst/>
          </a:prstGeom>
          <a:solidFill>
            <a:srgbClr val="C0000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대표자로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31953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2483768" y="4941168"/>
            <a:ext cx="6120680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공이 우리에게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전가되고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그리스도의 성실하심이 우리와 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관계를 보장해준다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1907704" y="2780928"/>
            <a:ext cx="2088232" cy="1944216"/>
          </a:xfrm>
          <a:prstGeom prst="ellipse">
            <a:avLst/>
          </a:prstGeom>
          <a:solidFill>
            <a:srgbClr val="C0000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믿고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6888992" y="2780928"/>
            <a:ext cx="2088232" cy="1944216"/>
          </a:xfrm>
          <a:prstGeom prst="ellipse">
            <a:avLst/>
          </a:prstGeom>
          <a:solidFill>
            <a:srgbClr val="C0000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대표자로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위쪽 화살표 9"/>
          <p:cNvSpPr/>
          <p:nvPr/>
        </p:nvSpPr>
        <p:spPr>
          <a:xfrm>
            <a:off x="4716016" y="3898534"/>
            <a:ext cx="1728192" cy="682594"/>
          </a:xfrm>
          <a:prstGeom prst="upArrow">
            <a:avLst/>
          </a:prstGeom>
          <a:solidFill>
            <a:srgbClr val="333399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모서리가 접힌 도형 10"/>
          <p:cNvSpPr/>
          <p:nvPr/>
        </p:nvSpPr>
        <p:spPr>
          <a:xfrm>
            <a:off x="4385328" y="2206346"/>
            <a:ext cx="2389567" cy="1546690"/>
          </a:xfrm>
          <a:prstGeom prst="foldedCorne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더 깊은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갈</a:t>
            </a: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망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32620"/>
            <a:ext cx="2664674" cy="12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7537064" y="781730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의미</a:t>
            </a:r>
          </a:p>
        </p:txBody>
      </p:sp>
    </p:spTree>
    <p:extLst>
      <p:ext uri="{BB962C8B-B14F-4D97-AF65-F5344CB8AC3E}">
        <p14:creationId xmlns:p14="http://schemas.microsoft.com/office/powerpoint/2010/main" val="86360953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pic>
        <p:nvPicPr>
          <p:cNvPr id="12" name="그림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92696"/>
            <a:ext cx="31369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5272901" y="841745"/>
            <a:ext cx="1584176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생각해볼</a:t>
            </a:r>
            <a:endParaRPr lang="en-US" altLang="ko-KR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1763688" y="2276872"/>
            <a:ext cx="6516216" cy="936104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선한 행동이 선하지 못한 성품을 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보상할 수 있을까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483769" y="3356992"/>
            <a:ext cx="6624736" cy="79208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얼마나 선해야 충분히 선한 것일까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800201" y="4293096"/>
            <a:ext cx="6372199" cy="1011768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“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내가 너희에게 분부한 모든 것을 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가르쳐 지키게 하라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”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2916771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r>
              <a:rPr lang="ko-KR" altLang="en-US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종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9" name="Picture 2" descr="C:\Users\USER\AppData\Local\Microsoft\Windows\Temporary Internet Files\Content.IE5\IM9T1ZBR\PPT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714" y="1988840"/>
            <a:ext cx="4861248" cy="3630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1916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마가복음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9" name="Picture 2" descr="C:\Users\USER\AppData\Local\Microsoft\Windows\Temporary Internet Files\Content.IE5\IM9T1ZBR\PPT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714" y="1988840"/>
            <a:ext cx="4861248" cy="3630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8636336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98030" cy="612068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755576" y="1052736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가장 혁신적이고</a:t>
            </a:r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풍성한 삶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636336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AppData\Local\Microsoft\Windows\Temporary Internet Files\Content.IE5\IM9T1ZBR\PP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6" y="908720"/>
            <a:ext cx="9112144" cy="628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755576" y="908720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혼란과 낙담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07976" y="1916832"/>
            <a:ext cx="7768480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진정한 생명은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아들의 희생을 통한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 교제가운데 있다 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55576" y="3789040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r>
              <a:rPr lang="ko-KR" altLang="en-US" sz="44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종</a:t>
            </a:r>
            <a:endParaRPr lang="ko-KR" altLang="en-US" sz="44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0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671" y="4653136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7236321" y="485991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</p:spTree>
    <p:extLst>
      <p:ext uri="{BB962C8B-B14F-4D97-AF65-F5344CB8AC3E}">
        <p14:creationId xmlns:p14="http://schemas.microsoft.com/office/powerpoint/2010/main" val="24310251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AppData\Local\Microsoft\Windows\Temporary Internet Files\Content.IE5\IM9T1ZBR\PP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6" y="908720"/>
            <a:ext cx="9112144" cy="628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671" y="4653136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7236321" y="485991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907976" y="1484784"/>
            <a:ext cx="7768480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인자가 온 것은 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섬김을 받으려 함이 아니라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도리어 섬기려 하고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 목숨을 많은 사람의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대속물로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주려 함이니라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347864" y="364502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마가복음 </a:t>
            </a:r>
            <a:r>
              <a:rPr lang="en-US" altLang="ko-KR" sz="3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10</a:t>
            </a:r>
            <a:r>
              <a:rPr lang="ko-KR" altLang="en-US" sz="3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장</a:t>
            </a:r>
            <a:r>
              <a:rPr lang="en-US" altLang="ko-KR" sz="3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45</a:t>
            </a:r>
            <a:r>
              <a:rPr lang="ko-KR" altLang="en-US" sz="3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</a:t>
            </a:r>
            <a:endParaRPr lang="ko-KR" altLang="en-US" sz="32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99151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AppData\Local\Microsoft\Windows\Temporary Internet Files\Content.IE5\IM9T1ZBR\PP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6" y="908720"/>
            <a:ext cx="9112144" cy="628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671" y="4653136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7236321" y="4859917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907976" y="836712"/>
            <a:ext cx="7768480" cy="17281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생명을 얻은 자에게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생명을 위협하는 것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99592" y="2420888"/>
            <a:ext cx="7768480" cy="17281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만왕의</a:t>
            </a:r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왕도 고난을 통해서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고난의 원인이 된 모든 것에 궁극적으로 승리하신다</a:t>
            </a:r>
            <a:r>
              <a:rPr lang="en-US" altLang="ko-KR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36115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Gospel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771800" y="2132856"/>
            <a:ext cx="2664296" cy="1440160"/>
          </a:xfrm>
          <a:prstGeom prst="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성취자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436096" y="2132856"/>
            <a:ext cx="2664296" cy="1440160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종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2782042" y="3573016"/>
            <a:ext cx="2664296" cy="1440160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치료자로서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완벽한 신인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434597" y="3573016"/>
            <a:ext cx="2664296" cy="144016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연합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37516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963" y="669631"/>
            <a:ext cx="3138487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5216317" y="831801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pic>
        <p:nvPicPr>
          <p:cNvPr id="14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691" y="2908949"/>
            <a:ext cx="2892425" cy="321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6358133" y="3197392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0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16" name="모서리가 둥근 사각형 설명선 15"/>
          <p:cNvSpPr/>
          <p:nvPr/>
        </p:nvSpPr>
        <p:spPr>
          <a:xfrm>
            <a:off x="1955708" y="2474859"/>
            <a:ext cx="3912436" cy="1226589"/>
          </a:xfrm>
          <a:prstGeom prst="wedgeRoundRectCallout">
            <a:avLst>
              <a:gd name="adj1" fmla="val 71285"/>
              <a:gd name="adj2" fmla="val 26733"/>
              <a:gd name="adj3" fmla="val 16667"/>
            </a:avLst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아들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모서리가 둥근 사각형 설명선 16"/>
          <p:cNvSpPr/>
          <p:nvPr/>
        </p:nvSpPr>
        <p:spPr>
          <a:xfrm>
            <a:off x="1979712" y="3858595"/>
            <a:ext cx="3912436" cy="1226589"/>
          </a:xfrm>
          <a:prstGeom prst="wedgeRoundRectCallout">
            <a:avLst>
              <a:gd name="adj1" fmla="val 68220"/>
              <a:gd name="adj2" fmla="val -57592"/>
              <a:gd name="adj3" fmla="val 16667"/>
            </a:avLst>
          </a:prstGeom>
          <a:solidFill>
            <a:srgbClr val="33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679734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963" y="669631"/>
            <a:ext cx="3138487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5216317" y="831801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sp>
        <p:nvSpPr>
          <p:cNvPr id="17" name="모서리가 둥근 사각형 설명선 16"/>
          <p:cNvSpPr/>
          <p:nvPr/>
        </p:nvSpPr>
        <p:spPr>
          <a:xfrm>
            <a:off x="1979712" y="3858595"/>
            <a:ext cx="3912436" cy="1226589"/>
          </a:xfrm>
          <a:prstGeom prst="wedgeRoundRectCallout">
            <a:avLst>
              <a:gd name="adj1" fmla="val 68220"/>
              <a:gd name="adj2" fmla="val -57592"/>
              <a:gd name="adj3" fmla="val 16667"/>
            </a:avLst>
          </a:prstGeom>
          <a:solidFill>
            <a:srgbClr val="33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411760" y="2996952"/>
            <a:ext cx="3168352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종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195736" y="2276872"/>
            <a:ext cx="3528392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554990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411760" y="2996952"/>
            <a:ext cx="3168352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종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195736" y="2276872"/>
            <a:ext cx="3528392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31242"/>
            <a:ext cx="3143250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3983192" y="1080352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의미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123728" y="3808110"/>
            <a:ext cx="6372199" cy="2645226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그리스도를 위하여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너희에게 은혜를 주신 것은 다만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그를 믿을 뿐 아니라 또한 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그를 위하여 고난도 받게 하려 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하심이라 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빌 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1:29)</a:t>
            </a:r>
          </a:p>
        </p:txBody>
      </p:sp>
    </p:spTree>
    <p:extLst>
      <p:ext uri="{BB962C8B-B14F-4D97-AF65-F5344CB8AC3E}">
        <p14:creationId xmlns:p14="http://schemas.microsoft.com/office/powerpoint/2010/main" val="29637626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411760" y="2996952"/>
            <a:ext cx="3168352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종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195736" y="2276872"/>
            <a:ext cx="3528392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고난받는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31242"/>
            <a:ext cx="3143250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3983192" y="1080352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의미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123728" y="3808110"/>
            <a:ext cx="6372199" cy="264522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얼마나 강력하고</a:t>
            </a:r>
            <a:endParaRPr lang="en-US" altLang="ko-KR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5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진정성있는가</a:t>
            </a:r>
            <a:r>
              <a:rPr lang="en-US" altLang="ko-KR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</a:p>
        </p:txBody>
      </p:sp>
      <p:pic>
        <p:nvPicPr>
          <p:cNvPr id="17" name="Picture 2" descr="C:\Users\USER\AppData\Local\Microsoft\Windows\Temporary Internet Files\Content.IE5\KG9I9GCF\night-time-cityscape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209" y="1407366"/>
            <a:ext cx="2855223" cy="238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직사각형 17"/>
          <p:cNvSpPr/>
          <p:nvPr/>
        </p:nvSpPr>
        <p:spPr>
          <a:xfrm>
            <a:off x="5365587" y="1268760"/>
            <a:ext cx="3238861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현대사회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4351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pic>
        <p:nvPicPr>
          <p:cNvPr id="12" name="그림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891" y="975695"/>
            <a:ext cx="31369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3419872" y="1124744"/>
            <a:ext cx="1584176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생각해볼</a:t>
            </a:r>
            <a:endParaRPr lang="en-US" altLang="ko-KR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1763688" y="2849280"/>
            <a:ext cx="6516216" cy="9361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힘든 일이 닥치면 믿음을 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의심하지 않는가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483769" y="3929400"/>
            <a:ext cx="6624736" cy="1083776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안락함을 추구하는 현대사회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고난이 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‘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좋은 일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’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로 분류되는가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769489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7" name="타원 6"/>
          <p:cNvSpPr/>
          <p:nvPr/>
        </p:nvSpPr>
        <p:spPr>
          <a:xfrm>
            <a:off x="2780168" y="1954318"/>
            <a:ext cx="2758560" cy="1944216"/>
          </a:xfrm>
          <a:prstGeom prst="ellipse">
            <a:avLst/>
          </a:prstGeom>
          <a:solidFill>
            <a:srgbClr val="C0000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치료가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필요한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환자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세로로 말린 두루마리 모양 7"/>
          <p:cNvSpPr/>
          <p:nvPr/>
        </p:nvSpPr>
        <p:spPr>
          <a:xfrm>
            <a:off x="5580112" y="1412776"/>
            <a:ext cx="2952328" cy="4752528"/>
          </a:xfrm>
          <a:prstGeom prst="verticalScroll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죄라는</a:t>
            </a:r>
            <a:endParaRPr lang="en-US" altLang="ko-KR" sz="44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불치</a:t>
            </a:r>
            <a:r>
              <a:rPr lang="ko-KR" altLang="en-US" sz="44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병</a:t>
            </a:r>
          </a:p>
        </p:txBody>
      </p:sp>
      <p:sp>
        <p:nvSpPr>
          <p:cNvPr id="10" name="타원 9"/>
          <p:cNvSpPr/>
          <p:nvPr/>
        </p:nvSpPr>
        <p:spPr>
          <a:xfrm>
            <a:off x="2821552" y="4437112"/>
            <a:ext cx="2758560" cy="1944216"/>
          </a:xfrm>
          <a:prstGeom prst="ellipse">
            <a:avLst/>
          </a:prstGeom>
          <a:solidFill>
            <a:srgbClr val="C0000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자기</a:t>
            </a:r>
            <a:endParaRPr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점검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빗면 10"/>
          <p:cNvSpPr/>
          <p:nvPr/>
        </p:nvSpPr>
        <p:spPr>
          <a:xfrm>
            <a:off x="3256360" y="1412776"/>
            <a:ext cx="1747688" cy="648072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5:31-32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4" name="빗면 13"/>
          <p:cNvSpPr/>
          <p:nvPr/>
        </p:nvSpPr>
        <p:spPr>
          <a:xfrm>
            <a:off x="3312748" y="3933056"/>
            <a:ext cx="1747688" cy="648072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8:4-15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508104" y="728700"/>
            <a:ext cx="3384376" cy="612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</a:t>
            </a:r>
            <a:r>
              <a:rPr lang="ko-KR" altLang="en-US" sz="4400" b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</a:t>
            </a:r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477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4" grpId="0" animBg="1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8" name="세로로 말린 두루마리 모양 7"/>
          <p:cNvSpPr/>
          <p:nvPr/>
        </p:nvSpPr>
        <p:spPr>
          <a:xfrm>
            <a:off x="5580112" y="1412776"/>
            <a:ext cx="2952328" cy="4752528"/>
          </a:xfrm>
          <a:prstGeom prst="verticalScroll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죄라는</a:t>
            </a:r>
            <a:endParaRPr lang="en-US" altLang="ko-KR" sz="44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불치</a:t>
            </a:r>
            <a:r>
              <a:rPr lang="ko-KR" altLang="en-US" sz="44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병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5508104" y="728700"/>
            <a:ext cx="3384376" cy="612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</a:t>
            </a:r>
            <a:r>
              <a:rPr lang="ko-KR" altLang="en-US" sz="4400" b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</a:t>
            </a:r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486388" y="2636912"/>
            <a:ext cx="2758560" cy="1944216"/>
          </a:xfrm>
          <a:prstGeom prst="ellipse">
            <a:avLst/>
          </a:prstGeom>
          <a:solidFill>
            <a:srgbClr val="7030A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유일한 치료제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3" name="Picture 2" descr="C:\Users\USER\AppData\Local\Microsoft\Windows\Temporary Internet Files\Content.IE5\IM9T1ZBR\%EA%B8%80%EB%A3%A8%ED%83%80%EC%B9%98%EC%98%A81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755" y="4221088"/>
            <a:ext cx="3835826" cy="2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타원 14"/>
          <p:cNvSpPr/>
          <p:nvPr/>
        </p:nvSpPr>
        <p:spPr>
          <a:xfrm>
            <a:off x="2465788" y="980728"/>
            <a:ext cx="2758560" cy="1944216"/>
          </a:xfrm>
          <a:prstGeom prst="ellipse">
            <a:avLst/>
          </a:prstGeom>
          <a:solidFill>
            <a:srgbClr val="333399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면역된</a:t>
            </a:r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간</a:t>
            </a:r>
          </a:p>
        </p:txBody>
      </p:sp>
    </p:spTree>
    <p:extLst>
      <p:ext uri="{BB962C8B-B14F-4D97-AF65-F5344CB8AC3E}">
        <p14:creationId xmlns:p14="http://schemas.microsoft.com/office/powerpoint/2010/main" val="6069298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8" name="세로로 말린 두루마리 모양 7"/>
          <p:cNvSpPr/>
          <p:nvPr/>
        </p:nvSpPr>
        <p:spPr>
          <a:xfrm>
            <a:off x="5580112" y="1412776"/>
            <a:ext cx="2952328" cy="4752528"/>
          </a:xfrm>
          <a:prstGeom prst="verticalScroll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죄라는</a:t>
            </a:r>
            <a:endParaRPr lang="en-US" altLang="ko-KR" sz="44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불치</a:t>
            </a:r>
            <a:r>
              <a:rPr lang="ko-KR" altLang="en-US" sz="44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병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5508104" y="728700"/>
            <a:ext cx="3384376" cy="6120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</a:t>
            </a:r>
            <a:r>
              <a:rPr lang="ko-KR" altLang="en-US" sz="4400" b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가</a:t>
            </a:r>
            <a:r>
              <a:rPr lang="ko-KR" altLang="en-US" sz="4400" b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복음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3" name="Picture 2" descr="C:\Users\USER\AppData\Local\Microsoft\Windows\Temporary Internet Files\Content.IE5\IM9T1ZBR\%EA%B8%80%EB%A3%A8%ED%83%80%EC%B9%98%EC%98%A81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755" y="4221088"/>
            <a:ext cx="3835826" cy="2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타원 9"/>
          <p:cNvSpPr/>
          <p:nvPr/>
        </p:nvSpPr>
        <p:spPr>
          <a:xfrm>
            <a:off x="2486388" y="2636912"/>
            <a:ext cx="2758560" cy="1944216"/>
          </a:xfrm>
          <a:prstGeom prst="ellipse">
            <a:avLst/>
          </a:prstGeom>
          <a:solidFill>
            <a:srgbClr val="7030A0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신인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465788" y="980728"/>
            <a:ext cx="2758560" cy="1944216"/>
          </a:xfrm>
          <a:prstGeom prst="ellipse">
            <a:avLst/>
          </a:prstGeom>
          <a:solidFill>
            <a:srgbClr val="333399">
              <a:alpha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완벽한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19201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12" name="세로로 말린 두루마리 모양 11"/>
          <p:cNvSpPr/>
          <p:nvPr/>
        </p:nvSpPr>
        <p:spPr>
          <a:xfrm>
            <a:off x="2123728" y="1772816"/>
            <a:ext cx="6408712" cy="4752528"/>
          </a:xfrm>
          <a:prstGeom prst="verticalScroll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[</a:t>
            </a:r>
            <a:r>
              <a:rPr lang="ko-KR" altLang="en-US" sz="4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누가복음</a:t>
            </a:r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</a:t>
            </a:r>
            <a:r>
              <a:rPr lang="en-US" altLang="ko-K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19:10]</a:t>
            </a:r>
          </a:p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인자가 온 것은</a:t>
            </a:r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잃어버린 자를 찾아</a:t>
            </a:r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구원하려 함이니라</a:t>
            </a:r>
            <a:endParaRPr lang="ko-KR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4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798" y="1063997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3432448" y="1270778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</p:spTree>
    <p:extLst>
      <p:ext uri="{BB962C8B-B14F-4D97-AF65-F5344CB8AC3E}">
        <p14:creationId xmlns:p14="http://schemas.microsoft.com/office/powerpoint/2010/main" val="332774738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7634"/>
            <a:ext cx="2706439" cy="122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3575066" y="1010503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3606151" y="2088956"/>
            <a:ext cx="5370657" cy="1184407"/>
          </a:xfrm>
          <a:prstGeom prst="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귀신쫓음</a:t>
            </a:r>
            <a:r>
              <a:rPr lang="en-US" altLang="ko-KR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(4:33-35)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3593831" y="3252705"/>
            <a:ext cx="5370657" cy="1184407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온갖 병자</a:t>
            </a:r>
            <a:r>
              <a:rPr lang="en-US" altLang="ko-KR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(4:40;5:15)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593831" y="4404833"/>
            <a:ext cx="5370657" cy="1184407"/>
          </a:xfrm>
          <a:prstGeom prst="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죽은 사람</a:t>
            </a:r>
            <a:r>
              <a:rPr lang="en-US" altLang="ko-KR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(7:11-14)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593831" y="5556961"/>
            <a:ext cx="5370657" cy="1184407"/>
          </a:xfrm>
          <a:prstGeom prst="rect">
            <a:avLst/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중풍병자</a:t>
            </a:r>
            <a:r>
              <a:rPr lang="en-US" altLang="ko-KR" sz="4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(5:17-25)</a:t>
            </a:r>
          </a:p>
        </p:txBody>
      </p:sp>
    </p:spTree>
    <p:extLst>
      <p:ext uri="{BB962C8B-B14F-4D97-AF65-F5344CB8AC3E}">
        <p14:creationId xmlns:p14="http://schemas.microsoft.com/office/powerpoint/2010/main" val="42003052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Gospel</a:t>
            </a:r>
            <a:endParaRPr lang="ko-KR" altLang="en-US" sz="44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436096" y="2132856"/>
            <a:ext cx="2664296" cy="1440160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율법의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성취자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771800" y="2132856"/>
            <a:ext cx="2664296" cy="1440160"/>
          </a:xfrm>
          <a:prstGeom prst="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13550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7634"/>
            <a:ext cx="2706439" cy="122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3575066" y="1010503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593831" y="2276872"/>
            <a:ext cx="5370657" cy="4136736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죄의 궁극적</a:t>
            </a:r>
            <a:endParaRPr lang="en-US" altLang="ko-KR" sz="6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영향력보다</a:t>
            </a:r>
            <a:endParaRPr lang="en-US" altLang="ko-KR" sz="6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뛰어난 능력</a:t>
            </a:r>
            <a:endParaRPr lang="en-US" altLang="ko-KR" sz="6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3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7634"/>
            <a:ext cx="2706439" cy="122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3575066" y="1010503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593831" y="2276872"/>
            <a:ext cx="5370657" cy="4136736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</a:t>
            </a:r>
            <a:endParaRPr lang="en-US" altLang="ko-KR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사랑</a:t>
            </a:r>
            <a:endParaRPr lang="en-US" altLang="ko-KR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101670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601848"/>
            <a:ext cx="3143250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7572182" y="750958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의미</a:t>
            </a:r>
          </a:p>
        </p:txBody>
      </p:sp>
      <p:sp>
        <p:nvSpPr>
          <p:cNvPr id="11" name="세로로 말린 두루마리 모양 10"/>
          <p:cNvSpPr/>
          <p:nvPr/>
        </p:nvSpPr>
        <p:spPr>
          <a:xfrm>
            <a:off x="1867148" y="1376875"/>
            <a:ext cx="2952328" cy="4752528"/>
          </a:xfrm>
          <a:prstGeom prst="verticalScroll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죄라는</a:t>
            </a:r>
            <a:endParaRPr lang="en-US" altLang="ko-KR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불치</a:t>
            </a:r>
            <a:r>
              <a:rPr lang="ko-KR" altLang="en-US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병</a:t>
            </a:r>
          </a:p>
        </p:txBody>
      </p:sp>
      <p:pic>
        <p:nvPicPr>
          <p:cNvPr id="13" name="Picture 2" descr="C:\Users\USER\AppData\Local\Microsoft\Windows\Temporary Internet Files\Content.IE5\IM9T1ZBR\%EA%B8%80%EB%A3%A8%ED%83%80%EC%B9%98%EC%98%A81[1]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4139952" cy="243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사각형 설명선 1"/>
          <p:cNvSpPr/>
          <p:nvPr/>
        </p:nvSpPr>
        <p:spPr>
          <a:xfrm>
            <a:off x="4644008" y="4869160"/>
            <a:ext cx="4368334" cy="1260243"/>
          </a:xfrm>
          <a:prstGeom prst="wedgeRectCallout">
            <a:avLst>
              <a:gd name="adj1" fmla="val -13757"/>
              <a:gd name="adj2" fmla="val -84659"/>
            </a:avLst>
          </a:prstGeom>
          <a:solidFill>
            <a:srgbClr val="003399"/>
          </a:solidFill>
          <a:ln>
            <a:solidFill>
              <a:srgbClr val="003399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우리의 </a:t>
            </a:r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영적유전자</a:t>
            </a:r>
            <a:endParaRPr lang="en-US" altLang="ko-KR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재배열</a:t>
            </a:r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718841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pic>
        <p:nvPicPr>
          <p:cNvPr id="12" name="그림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915" y="1017810"/>
            <a:ext cx="2789133" cy="125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3419872" y="1124744"/>
            <a:ext cx="1584176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생각해볼</a:t>
            </a:r>
            <a:endParaRPr lang="en-US" altLang="ko-KR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질문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1763688" y="2849280"/>
            <a:ext cx="6516216" cy="936104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예수님의 희생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, 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도움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 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절대필요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483769" y="3933056"/>
            <a:ext cx="6624736" cy="1008112"/>
          </a:xfrm>
          <a:prstGeom prst="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믿기위해</a:t>
            </a:r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어떤 희생을 </a:t>
            </a:r>
            <a:r>
              <a:rPr lang="ko-KR" altLang="en-US" sz="32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치루었는가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?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763688" y="5157192"/>
            <a:ext cx="6516216" cy="936104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그리고 다른 사람의 구원을 위해</a:t>
            </a:r>
            <a:r>
              <a:rPr lang="en-US" altLang="ko-KR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75263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 bwMode="auto">
          <a:xfrm>
            <a:off x="4391980" y="4149080"/>
            <a:ext cx="3132348" cy="2088232"/>
          </a:xfrm>
          <a:prstGeom prst="ellipse">
            <a:avLst/>
          </a:prstGeom>
          <a:solidFill>
            <a:srgbClr val="FF66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800" b="1" i="0" u="none" strike="noStrike" normalizeH="0" baseline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관계적</a:t>
            </a:r>
          </a:p>
        </p:txBody>
      </p:sp>
      <p:pic>
        <p:nvPicPr>
          <p:cNvPr id="25" name="Picture 31" descr="34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직사각형 25"/>
          <p:cNvSpPr/>
          <p:nvPr/>
        </p:nvSpPr>
        <p:spPr bwMode="auto">
          <a:xfrm>
            <a:off x="3491880" y="1235746"/>
            <a:ext cx="4608512" cy="1257150"/>
          </a:xfrm>
          <a:prstGeom prst="rect">
            <a:avLst/>
          </a:prstGeom>
          <a:solidFill>
            <a:srgbClr val="33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처음으로 예수님을 따른</a:t>
            </a:r>
            <a:endParaRPr kumimoji="1" lang="en-US" altLang="ko-KR" sz="32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두 제자 중 한 명</a:t>
            </a:r>
          </a:p>
        </p:txBody>
      </p:sp>
      <p:sp>
        <p:nvSpPr>
          <p:cNvPr id="27" name="직사각형 26"/>
          <p:cNvSpPr/>
          <p:nvPr/>
        </p:nvSpPr>
        <p:spPr bwMode="auto">
          <a:xfrm>
            <a:off x="3491880" y="2675906"/>
            <a:ext cx="4608512" cy="1257150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십자가에 </a:t>
            </a:r>
            <a:r>
              <a:rPr kumimoji="1"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돌아가실 때</a:t>
            </a:r>
            <a:endParaRPr kumimoji="1"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현장에 있었던</a:t>
            </a:r>
            <a:r>
              <a:rPr kumimoji="1" lang="en-US" altLang="ko-KR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..</a:t>
            </a:r>
            <a:endParaRPr kumimoji="1" lang="ko-KR" altLang="en-US" sz="32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081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4" name="타원 23"/>
          <p:cNvSpPr/>
          <p:nvPr/>
        </p:nvSpPr>
        <p:spPr bwMode="auto">
          <a:xfrm>
            <a:off x="4391980" y="4149080"/>
            <a:ext cx="3132348" cy="2088232"/>
          </a:xfrm>
          <a:prstGeom prst="ellipse">
            <a:avLst/>
          </a:prstGeom>
          <a:solidFill>
            <a:srgbClr val="FF66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800" b="1" i="0" u="none" strike="noStrike" normalizeH="0" baseline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관계적</a:t>
            </a:r>
          </a:p>
        </p:txBody>
      </p:sp>
      <p:pic>
        <p:nvPicPr>
          <p:cNvPr id="9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91442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7439794" y="998223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pic>
        <p:nvPicPr>
          <p:cNvPr id="12" name="Picture 31" descr="34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 bwMode="auto">
          <a:xfrm>
            <a:off x="3563888" y="2564904"/>
            <a:ext cx="4608512" cy="1257150"/>
          </a:xfrm>
          <a:prstGeom prst="rect">
            <a:avLst/>
          </a:prstGeom>
          <a:solidFill>
            <a:srgbClr val="33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</a:t>
            </a:r>
            <a:endParaRPr kumimoji="1" lang="en-US" altLang="ko-KR" sz="32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하나님이시다</a:t>
            </a:r>
            <a:endParaRPr kumimoji="1" lang="ko-KR" altLang="en-US" sz="32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4" name="직선 연결선 13"/>
          <p:cNvCxnSpPr/>
          <p:nvPr/>
        </p:nvCxnSpPr>
        <p:spPr bwMode="auto">
          <a:xfrm>
            <a:off x="1259632" y="2564904"/>
            <a:ext cx="2304256" cy="45618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587349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9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91442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7439794" y="998223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pic>
        <p:nvPicPr>
          <p:cNvPr id="12" name="Picture 31" descr="34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10"/>
          <p:cNvSpPr/>
          <p:nvPr/>
        </p:nvSpPr>
        <p:spPr bwMode="auto">
          <a:xfrm>
            <a:off x="1737519" y="3021086"/>
            <a:ext cx="6794921" cy="3576266"/>
          </a:xfrm>
          <a:prstGeom prst="rect">
            <a:avLst/>
          </a:prstGeom>
          <a:solidFill>
            <a:srgbClr val="33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너희로 예수께서</a:t>
            </a:r>
            <a:endParaRPr kumimoji="1" lang="en-US" altLang="ko-KR" sz="32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하나님의 아들 그리스도이심을</a:t>
            </a:r>
            <a:endParaRPr kumimoji="1"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믿게 하려 함이요</a:t>
            </a:r>
            <a:endParaRPr kumimoji="1"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또 너희로 믿고 그 이름을 힘입어</a:t>
            </a:r>
            <a:endParaRPr kumimoji="1" lang="en-US" altLang="ko-KR" sz="32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2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생명을 얻게 하려 함이라</a:t>
            </a:r>
          </a:p>
        </p:txBody>
      </p:sp>
      <p:sp>
        <p:nvSpPr>
          <p:cNvPr id="15" name="타원 14"/>
          <p:cNvSpPr/>
          <p:nvPr/>
        </p:nvSpPr>
        <p:spPr bwMode="auto">
          <a:xfrm>
            <a:off x="2510770" y="2276872"/>
            <a:ext cx="1917213" cy="1280965"/>
          </a:xfrm>
          <a:prstGeom prst="ellipse">
            <a:avLst/>
          </a:prstGeom>
          <a:solidFill>
            <a:srgbClr val="FF99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20:31</a:t>
            </a:r>
            <a:endParaRPr kumimoji="1" lang="ko-KR" altLang="en-US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2123728" y="3590850"/>
            <a:ext cx="6036146" cy="990278"/>
          </a:xfrm>
          <a:prstGeom prst="rect">
            <a:avLst/>
          </a:prstGeom>
          <a:noFill/>
          <a:ln w="412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2123728" y="5013176"/>
            <a:ext cx="6036146" cy="1080120"/>
          </a:xfrm>
          <a:prstGeom prst="rect">
            <a:avLst/>
          </a:prstGeom>
          <a:noFill/>
          <a:ln w="412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95847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9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91442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7439794" y="998223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pic>
        <p:nvPicPr>
          <p:cNvPr id="12" name="Picture 31" descr="34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타원 12"/>
          <p:cNvSpPr/>
          <p:nvPr/>
        </p:nvSpPr>
        <p:spPr bwMode="auto">
          <a:xfrm>
            <a:off x="1576832" y="3429262"/>
            <a:ext cx="3911994" cy="1164408"/>
          </a:xfrm>
          <a:prstGeom prst="ellipse">
            <a:avLst/>
          </a:prstGeom>
          <a:solidFill>
            <a:srgbClr val="33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어둠 속에 </a:t>
            </a:r>
            <a:endParaRPr kumimoji="1" lang="en-US" altLang="ko-KR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빛으로</a:t>
            </a:r>
          </a:p>
        </p:txBody>
      </p:sp>
      <p:sp>
        <p:nvSpPr>
          <p:cNvPr id="14" name="타원 13"/>
          <p:cNvSpPr/>
          <p:nvPr/>
        </p:nvSpPr>
        <p:spPr bwMode="auto">
          <a:xfrm>
            <a:off x="4805772" y="3439490"/>
            <a:ext cx="3911994" cy="1164408"/>
          </a:xfrm>
          <a:prstGeom prst="ellips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죽음가운데</a:t>
            </a:r>
            <a:endParaRPr kumimoji="1" lang="en-US" altLang="ko-KR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생명으로</a:t>
            </a:r>
            <a:endParaRPr kumimoji="1" lang="ko-KR" altLang="en-US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178982" y="4535560"/>
            <a:ext cx="3911994" cy="1164408"/>
          </a:xfrm>
          <a:prstGeom prst="ellipse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빛과 생명</a:t>
            </a:r>
            <a:endParaRPr kumimoji="1" lang="en-US" altLang="ko-KR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창조자로</a:t>
            </a:r>
            <a:endParaRPr kumimoji="1" lang="ko-KR" altLang="en-US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2" name="타원 21"/>
          <p:cNvSpPr/>
          <p:nvPr/>
        </p:nvSpPr>
        <p:spPr bwMode="auto">
          <a:xfrm>
            <a:off x="1607530" y="2420888"/>
            <a:ext cx="7140934" cy="3312368"/>
          </a:xfrm>
          <a:prstGeom prst="ellipse">
            <a:avLst/>
          </a:prstGeom>
          <a:solidFill>
            <a:srgbClr val="003399">
              <a:alpha val="8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 아버지를</a:t>
            </a:r>
            <a:endParaRPr kumimoji="1"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알릴 수 있는</a:t>
            </a:r>
            <a:endParaRPr kumimoji="1" lang="en-US" altLang="ko-KR" sz="40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40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독특한 자격</a:t>
            </a:r>
          </a:p>
        </p:txBody>
      </p:sp>
    </p:spTree>
    <p:extLst>
      <p:ext uri="{BB962C8B-B14F-4D97-AF65-F5344CB8AC3E}">
        <p14:creationId xmlns:p14="http://schemas.microsoft.com/office/powerpoint/2010/main" val="307215886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 animBg="1"/>
      <p:bldP spid="2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31" descr="34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C:\Users\USER\AppData\Local\Microsoft\Windows\Temporary Internet Files\Content.IE5\KG9I9GCF\large-Magnifying-Glass-0-4293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08949"/>
            <a:ext cx="2892425" cy="321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5148370" y="3197392"/>
            <a:ext cx="172819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0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</a:p>
        </p:txBody>
      </p:sp>
      <p:sp>
        <p:nvSpPr>
          <p:cNvPr id="17" name="모서리가 둥근 사각형 설명선 16"/>
          <p:cNvSpPr/>
          <p:nvPr/>
        </p:nvSpPr>
        <p:spPr bwMode="auto">
          <a:xfrm>
            <a:off x="404641" y="3997029"/>
            <a:ext cx="3822476" cy="1232171"/>
          </a:xfrm>
          <a:prstGeom prst="wedgeRoundRectCallout">
            <a:avLst>
              <a:gd name="adj1" fmla="val 85982"/>
              <a:gd name="adj2" fmla="val -17705"/>
              <a:gd name="adj3" fmla="val 16667"/>
            </a:avLst>
          </a:prstGeom>
          <a:solidFill>
            <a:srgbClr val="33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신성을 증명하는 기적</a:t>
            </a:r>
            <a:endParaRPr kumimoji="1"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영광을 나타내시는 표적</a:t>
            </a:r>
          </a:p>
        </p:txBody>
      </p:sp>
      <p:sp>
        <p:nvSpPr>
          <p:cNvPr id="23" name="모서리가 둥근 사각형 설명선 22"/>
          <p:cNvSpPr/>
          <p:nvPr/>
        </p:nvSpPr>
        <p:spPr bwMode="auto">
          <a:xfrm>
            <a:off x="3851920" y="5229200"/>
            <a:ext cx="5040560" cy="1368152"/>
          </a:xfrm>
          <a:prstGeom prst="wedgeRoundRectCallout">
            <a:avLst>
              <a:gd name="adj1" fmla="val -15220"/>
              <a:gd name="adj2" fmla="val -108736"/>
              <a:gd name="adj3" fmla="val 16667"/>
            </a:avLst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예수님이 우리와 연합하셔서</a:t>
            </a:r>
            <a:endParaRPr kumimoji="1" lang="en-US" altLang="ko-KR" sz="2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우리가 </a:t>
            </a:r>
            <a:endParaRPr kumimoji="1" lang="en-US" altLang="ko-KR" sz="28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 연합할 수 있게 하심</a:t>
            </a:r>
          </a:p>
        </p:txBody>
      </p:sp>
      <p:sp>
        <p:nvSpPr>
          <p:cNvPr id="24" name="타원 23"/>
          <p:cNvSpPr/>
          <p:nvPr/>
        </p:nvSpPr>
        <p:spPr bwMode="auto">
          <a:xfrm>
            <a:off x="179512" y="1988840"/>
            <a:ext cx="1439069" cy="1131188"/>
          </a:xfrm>
          <a:prstGeom prst="ellipse">
            <a:avLst/>
          </a:prstGeom>
          <a:noFill/>
          <a:ln w="793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5" name="직사각형 24"/>
          <p:cNvSpPr/>
          <p:nvPr/>
        </p:nvSpPr>
        <p:spPr bwMode="auto">
          <a:xfrm>
            <a:off x="2050629" y="2213744"/>
            <a:ext cx="6121771" cy="711200"/>
          </a:xfrm>
          <a:prstGeom prst="rect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24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연합이 생명을 만들고 보호하며 </a:t>
            </a:r>
            <a:r>
              <a:rPr kumimoji="1" lang="ko-KR" altLang="en-US" sz="2400" b="1" i="0" u="none" strike="noStrike" normalizeH="0" baseline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영원히 유지</a:t>
            </a:r>
          </a:p>
        </p:txBody>
      </p:sp>
      <p:sp>
        <p:nvSpPr>
          <p:cNvPr id="26" name="오른쪽 화살표 25"/>
          <p:cNvSpPr/>
          <p:nvPr/>
        </p:nvSpPr>
        <p:spPr bwMode="auto">
          <a:xfrm>
            <a:off x="1547664" y="2276872"/>
            <a:ext cx="648072" cy="599063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513" y="645391"/>
            <a:ext cx="3138487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7600867" y="807561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</p:spTree>
    <p:extLst>
      <p:ext uri="{BB962C8B-B14F-4D97-AF65-F5344CB8AC3E}">
        <p14:creationId xmlns:p14="http://schemas.microsoft.com/office/powerpoint/2010/main" val="10461669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31" descr="34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75" y="905356"/>
            <a:ext cx="3143250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직사각형 21"/>
          <p:cNvSpPr/>
          <p:nvPr/>
        </p:nvSpPr>
        <p:spPr>
          <a:xfrm>
            <a:off x="7217107" y="1054466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오늘의</a:t>
            </a:r>
            <a:endParaRPr lang="en-US" altLang="ko-KR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의미</a:t>
            </a:r>
          </a:p>
        </p:txBody>
      </p:sp>
      <p:sp>
        <p:nvSpPr>
          <p:cNvPr id="29" name="직사각형 28"/>
          <p:cNvSpPr/>
          <p:nvPr/>
        </p:nvSpPr>
        <p:spPr bwMode="auto">
          <a:xfrm>
            <a:off x="2516981" y="2322994"/>
            <a:ext cx="6231483" cy="4346366"/>
          </a:xfrm>
          <a:prstGeom prst="rect">
            <a:avLst/>
          </a:prstGeom>
          <a:solidFill>
            <a:srgbClr val="33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6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우리는 예수 그리스도를 통해</a:t>
            </a:r>
            <a:endParaRPr kumimoji="1" lang="en-US" altLang="ko-KR" sz="36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아버지와 하나된다</a:t>
            </a:r>
            <a:r>
              <a:rPr kumimoji="1" lang="en-US" altLang="ko-K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 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연합은 생명을 창조하는</a:t>
            </a:r>
            <a:endParaRPr kumimoji="1"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강력한 힘을 지니고 있어서 </a:t>
            </a:r>
            <a:endParaRPr kumimoji="1"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그 생명이 우리에게서</a:t>
            </a:r>
            <a:endParaRPr kumimoji="1" lang="en-US" altLang="ko-KR" sz="3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다른 사람들에게 흘러간다</a:t>
            </a:r>
            <a:r>
              <a:rPr kumimoji="1" lang="en-US" altLang="ko-KR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.</a:t>
            </a:r>
            <a:endParaRPr kumimoji="1" lang="en-US" altLang="ko-KR" sz="36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515560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토라의</a:t>
            </a:r>
            <a:r>
              <a:rPr lang="ko-KR" altLang="en-US" sz="44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성취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5436096" y="2132856"/>
            <a:ext cx="2664296" cy="1440160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율법의</a:t>
            </a:r>
            <a:endParaRPr lang="en-US" altLang="ko-KR" sz="4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성취자</a:t>
            </a:r>
            <a:endParaRPr lang="ko-KR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771800" y="2132856"/>
            <a:ext cx="2664296" cy="1440160"/>
          </a:xfrm>
          <a:prstGeom prst="rect">
            <a:avLst/>
          </a:prstGeom>
          <a:solidFill>
            <a:srgbClr val="333399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81337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 descr="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48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298451" y="1715139"/>
            <a:ext cx="3265438" cy="118949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하나님과의</a:t>
            </a:r>
            <a:r>
              <a:rPr lang="en-US" altLang="ko-KR" sz="4400" b="1" dirty="0" smtClean="0">
                <a:solidFill>
                  <a:srgbClr val="F77479"/>
                </a:solidFill>
                <a:latin typeface="산돌명조B" pitchFamily="18" charset="-127"/>
                <a:ea typeface="산돌명조B" pitchFamily="18" charset="-127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4400" b="1" dirty="0" smtClean="0">
                <a:solidFill>
                  <a:srgbClr val="000000"/>
                </a:solidFill>
                <a:latin typeface="산돌명조B" pitchFamily="18" charset="-127"/>
                <a:ea typeface="산돌명조B" pitchFamily="18" charset="-127"/>
              </a:rPr>
              <a:t>연합</a:t>
            </a:r>
            <a:endParaRPr lang="en-US" altLang="ko-KR" sz="4400" b="1" dirty="0" smtClean="0">
              <a:solidFill>
                <a:srgbClr val="000000"/>
              </a:solidFill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441325" y="1211336"/>
            <a:ext cx="2592388" cy="469975"/>
          </a:xfrm>
          <a:prstGeom prst="roundRect">
            <a:avLst>
              <a:gd name="adj" fmla="val 50000"/>
            </a:avLst>
          </a:prstGeom>
          <a:solidFill>
            <a:srgbClr val="F7747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요한복음</a:t>
            </a:r>
            <a:endParaRPr kumimoji="1"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Picture 31" descr="34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30054"/>
          <a:stretch>
            <a:fillRect/>
          </a:stretch>
        </p:blipFill>
        <p:spPr bwMode="auto">
          <a:xfrm>
            <a:off x="-198530" y="2996952"/>
            <a:ext cx="5418602" cy="381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그림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556" y="2228974"/>
            <a:ext cx="31369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6960537" y="2378023"/>
            <a:ext cx="1584176" cy="105034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</a:rPr>
              <a:t>생각해볼</a:t>
            </a:r>
            <a:endParaRPr kumimoji="0" lang="en-US" altLang="ko-KR" sz="2400" b="1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</a:rPr>
              <a:t>질문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2160240" y="3641368"/>
            <a:ext cx="6516216" cy="1227792"/>
          </a:xfrm>
          <a:prstGeom prst="rect">
            <a:avLst/>
          </a:prstGeom>
          <a:solidFill>
            <a:srgbClr val="333399"/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</a:rPr>
              <a:t>사람들은 당신을 보면서 </a:t>
            </a:r>
            <a:endParaRPr lang="en-US" altLang="ko-KR" sz="3200" b="1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</a:rPr>
              <a:t>얼마나 쉽게 하나님을 떠올리는가</a:t>
            </a:r>
            <a:r>
              <a:rPr kumimoji="0" lang="en-US" altLang="ko-KR" sz="3200" b="1" i="0" u="none" strike="noStrike" kern="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산돌명조B" pitchFamily="18" charset="-127"/>
                <a:ea typeface="산돌명조B" pitchFamily="18" charset="-127"/>
              </a:rPr>
              <a:t>?</a:t>
            </a:r>
            <a:endParaRPr kumimoji="0" lang="ko-KR" altLang="en-US" sz="3200" b="1" i="0" u="none" strike="noStrike" kern="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65322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토라의</a:t>
            </a:r>
            <a:r>
              <a:rPr lang="ko-KR" altLang="en-US" sz="44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성취</a:t>
            </a:r>
          </a:p>
        </p:txBody>
      </p:sp>
      <p:sp>
        <p:nvSpPr>
          <p:cNvPr id="6" name="모서리가 접힌 도형 5"/>
          <p:cNvSpPr/>
          <p:nvPr/>
        </p:nvSpPr>
        <p:spPr>
          <a:xfrm>
            <a:off x="6041512" y="1844824"/>
            <a:ext cx="2389567" cy="2592288"/>
          </a:xfrm>
          <a:prstGeom prst="foldedCorne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창조주와</a:t>
            </a:r>
            <a:endParaRPr lang="en-US" altLang="ko-KR" sz="36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교제하는</a:t>
            </a:r>
            <a:endParaRPr lang="en-US" altLang="ko-KR" sz="3600" b="1" dirty="0" smtClean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풍성</a:t>
            </a:r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한</a:t>
            </a:r>
          </a:p>
        </p:txBody>
      </p:sp>
      <p:sp>
        <p:nvSpPr>
          <p:cNvPr id="7" name="타원 6"/>
          <p:cNvSpPr/>
          <p:nvPr/>
        </p:nvSpPr>
        <p:spPr>
          <a:xfrm>
            <a:off x="4262203" y="3898534"/>
            <a:ext cx="2088232" cy="1944216"/>
          </a:xfrm>
          <a:prstGeom prst="ellipse">
            <a:avLst/>
          </a:prstGeom>
          <a:solidFill>
            <a:srgbClr val="33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8" name="모서리가 접힌 도형 7"/>
          <p:cNvSpPr/>
          <p:nvPr/>
        </p:nvSpPr>
        <p:spPr>
          <a:xfrm>
            <a:off x="2339752" y="1844824"/>
            <a:ext cx="2389567" cy="2592288"/>
          </a:xfrm>
          <a:prstGeom prst="foldedCorne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감옥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080432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76470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토라의</a:t>
            </a:r>
            <a:r>
              <a:rPr lang="ko-KR" altLang="en-US" sz="44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성취</a:t>
            </a:r>
          </a:p>
        </p:txBody>
      </p:sp>
      <p:sp>
        <p:nvSpPr>
          <p:cNvPr id="9" name="모서리가 접힌 도형 8"/>
          <p:cNvSpPr/>
          <p:nvPr/>
        </p:nvSpPr>
        <p:spPr>
          <a:xfrm>
            <a:off x="6041512" y="1844824"/>
            <a:ext cx="2389567" cy="2592288"/>
          </a:xfrm>
          <a:prstGeom prst="foldedCorne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창조주와</a:t>
            </a:r>
            <a:endParaRPr lang="en-US" altLang="ko-KR" sz="3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교제하는</a:t>
            </a:r>
            <a:endParaRPr lang="en-US" altLang="ko-KR" sz="3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풍성한</a:t>
            </a:r>
          </a:p>
        </p:txBody>
      </p:sp>
      <p:sp>
        <p:nvSpPr>
          <p:cNvPr id="10" name="타원 9"/>
          <p:cNvSpPr/>
          <p:nvPr/>
        </p:nvSpPr>
        <p:spPr>
          <a:xfrm>
            <a:off x="4262203" y="3898534"/>
            <a:ext cx="2088232" cy="1944216"/>
          </a:xfrm>
          <a:prstGeom prst="ellipse">
            <a:avLst/>
          </a:prstGeom>
          <a:solidFill>
            <a:srgbClr val="33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모서리가 접힌 도형 10"/>
          <p:cNvSpPr/>
          <p:nvPr/>
        </p:nvSpPr>
        <p:spPr>
          <a:xfrm>
            <a:off x="2339752" y="1844824"/>
            <a:ext cx="2389567" cy="2592288"/>
          </a:xfrm>
          <a:prstGeom prst="foldedCorne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감옥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421" y="5386621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5182071" y="5593402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sp>
        <p:nvSpPr>
          <p:cNvPr id="14" name="오른쪽 화살표 13"/>
          <p:cNvSpPr/>
          <p:nvPr/>
        </p:nvSpPr>
        <p:spPr>
          <a:xfrm>
            <a:off x="4391980" y="2564904"/>
            <a:ext cx="1958455" cy="1152128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82370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692696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</a:t>
            </a:r>
            <a:r>
              <a:rPr lang="ko-KR" altLang="en-US" sz="3200" b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토라를</a:t>
            </a: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재해석한</a:t>
            </a:r>
            <a:endParaRPr lang="en-US" altLang="ko-KR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새로운 모세이시다</a:t>
            </a:r>
          </a:p>
        </p:txBody>
      </p:sp>
      <p:sp>
        <p:nvSpPr>
          <p:cNvPr id="9" name="모서리가 접힌 도형 8"/>
          <p:cNvSpPr/>
          <p:nvPr/>
        </p:nvSpPr>
        <p:spPr>
          <a:xfrm>
            <a:off x="6041512" y="1844824"/>
            <a:ext cx="2389567" cy="2592288"/>
          </a:xfrm>
          <a:prstGeom prst="foldedCorne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창조주와</a:t>
            </a:r>
            <a:endParaRPr lang="en-US" altLang="ko-KR" sz="3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교제하는</a:t>
            </a:r>
            <a:endParaRPr lang="en-US" altLang="ko-KR" sz="36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600" b="1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풍성한</a:t>
            </a:r>
          </a:p>
        </p:txBody>
      </p:sp>
      <p:sp>
        <p:nvSpPr>
          <p:cNvPr id="10" name="타원 9"/>
          <p:cNvSpPr/>
          <p:nvPr/>
        </p:nvSpPr>
        <p:spPr>
          <a:xfrm>
            <a:off x="4262203" y="3898534"/>
            <a:ext cx="2088232" cy="1944216"/>
          </a:xfrm>
          <a:prstGeom prst="ellipse">
            <a:avLst/>
          </a:prstGeom>
          <a:solidFill>
            <a:srgbClr val="33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율법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1" name="모서리가 접힌 도형 10"/>
          <p:cNvSpPr/>
          <p:nvPr/>
        </p:nvSpPr>
        <p:spPr>
          <a:xfrm>
            <a:off x="2339752" y="1844824"/>
            <a:ext cx="2389567" cy="2592288"/>
          </a:xfrm>
          <a:prstGeom prst="foldedCorne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감옥</a:t>
            </a:r>
            <a:endParaRPr lang="ko-KR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2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421" y="5386621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5182071" y="5593402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sp>
        <p:nvSpPr>
          <p:cNvPr id="14" name="오른쪽 화살표 13"/>
          <p:cNvSpPr/>
          <p:nvPr/>
        </p:nvSpPr>
        <p:spPr>
          <a:xfrm>
            <a:off x="4391980" y="2564904"/>
            <a:ext cx="1958455" cy="1152128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5" name="모서리가 둥근 사각형 설명선 14"/>
          <p:cNvSpPr/>
          <p:nvPr/>
        </p:nvSpPr>
        <p:spPr>
          <a:xfrm>
            <a:off x="4321965" y="3503335"/>
            <a:ext cx="4392488" cy="1582694"/>
          </a:xfrm>
          <a:prstGeom prst="wedgeRoundRectCallout">
            <a:avLst>
              <a:gd name="adj1" fmla="val -34484"/>
              <a:gd name="adj2" fmla="val -151097"/>
              <a:gd name="adj3" fmla="val 16667"/>
            </a:avLst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는 것을 너희가 들었으나</a:t>
            </a:r>
            <a:endParaRPr lang="en-US" altLang="ko-KR" sz="2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나는 너희에게 </a:t>
            </a:r>
            <a:r>
              <a:rPr lang="ko-KR" altLang="en-US" sz="2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이르노니</a:t>
            </a:r>
            <a:r>
              <a:rPr lang="en-US" altLang="ko-KR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…</a:t>
            </a:r>
            <a:endParaRPr lang="ko-KR" altLang="en-US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31364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627784" y="692696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</a:t>
            </a:r>
            <a:r>
              <a:rPr lang="ko-KR" altLang="en-US" sz="3200" b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토라를</a:t>
            </a:r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 재해석한</a:t>
            </a:r>
            <a:endParaRPr lang="en-US" altLang="ko-KR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새로운 모세이시다</a:t>
            </a:r>
          </a:p>
        </p:txBody>
      </p:sp>
      <p:pic>
        <p:nvPicPr>
          <p:cNvPr id="12" name="그림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421" y="5386621"/>
            <a:ext cx="314325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5182071" y="5593402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책의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주제</a:t>
            </a:r>
          </a:p>
        </p:txBody>
      </p:sp>
      <p:sp>
        <p:nvSpPr>
          <p:cNvPr id="16" name="타원 15"/>
          <p:cNvSpPr/>
          <p:nvPr/>
        </p:nvSpPr>
        <p:spPr>
          <a:xfrm>
            <a:off x="1873199" y="3670085"/>
            <a:ext cx="2088232" cy="194421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신적권위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76256" y="3717032"/>
            <a:ext cx="2088232" cy="194421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구속</a:t>
            </a:r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</a:p>
        </p:txBody>
      </p:sp>
      <p:sp>
        <p:nvSpPr>
          <p:cNvPr id="18" name="빗면 17"/>
          <p:cNvSpPr/>
          <p:nvPr/>
        </p:nvSpPr>
        <p:spPr>
          <a:xfrm>
            <a:off x="3768215" y="1802120"/>
            <a:ext cx="3418881" cy="1266839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건강한 관계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 flipH="1">
            <a:off x="3347864" y="3068959"/>
            <a:ext cx="420351" cy="64807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7187096" y="3068959"/>
            <a:ext cx="409241" cy="64807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빗면 20"/>
          <p:cNvSpPr/>
          <p:nvPr/>
        </p:nvSpPr>
        <p:spPr>
          <a:xfrm>
            <a:off x="3745407" y="3068960"/>
            <a:ext cx="3418881" cy="1266839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사람들과의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건강한 관계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611147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6083" y="1124744"/>
            <a:ext cx="3603398" cy="5547580"/>
          </a:xfrm>
          <a:prstGeom prst="rect">
            <a:avLst/>
          </a:prstGeom>
        </p:spPr>
      </p:pic>
      <p:sp>
        <p:nvSpPr>
          <p:cNvPr id="16" name="타원 15"/>
          <p:cNvSpPr/>
          <p:nvPr/>
        </p:nvSpPr>
        <p:spPr>
          <a:xfrm>
            <a:off x="1873199" y="3670085"/>
            <a:ext cx="2088232" cy="194421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신적권위</a:t>
            </a:r>
            <a:endParaRPr lang="ko-KR" altLang="en-US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876256" y="3717032"/>
            <a:ext cx="2088232" cy="1944216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구속</a:t>
            </a:r>
            <a:endParaRPr lang="en-US" altLang="ko-KR" sz="4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</a:t>
            </a:r>
            <a:r>
              <a:rPr lang="ko-KR" altLang="en-US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역</a:t>
            </a:r>
          </a:p>
        </p:txBody>
      </p:sp>
      <p:sp>
        <p:nvSpPr>
          <p:cNvPr id="18" name="빗면 17"/>
          <p:cNvSpPr/>
          <p:nvPr/>
        </p:nvSpPr>
        <p:spPr>
          <a:xfrm>
            <a:off x="3768215" y="1802120"/>
            <a:ext cx="3418881" cy="1266839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하나님과의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건강한 관계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 flipH="1">
            <a:off x="3347864" y="3068959"/>
            <a:ext cx="420351" cy="64807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7187096" y="3068959"/>
            <a:ext cx="409241" cy="64807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빗면 20"/>
          <p:cNvSpPr/>
          <p:nvPr/>
        </p:nvSpPr>
        <p:spPr>
          <a:xfrm>
            <a:off x="3745407" y="3068960"/>
            <a:ext cx="3418881" cy="1266839"/>
          </a:xfrm>
          <a:prstGeom prst="bevel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사람들과의</a:t>
            </a:r>
            <a:endParaRPr lang="en-US" altLang="ko-KR" sz="3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건강한 관계</a:t>
            </a:r>
            <a:endParaRPr lang="ko-KR" alt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498" y="949042"/>
            <a:ext cx="2455910" cy="1111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2267744" y="980728"/>
            <a:ext cx="1440160" cy="1050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</a:t>
            </a:r>
            <a:endParaRPr lang="en-US" altLang="ko-KR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>
              <a:defRPr/>
            </a:pPr>
            <a:r>
              <a:rPr lang="ko-KR" altLang="en-US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렌즈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2627784" y="5445224"/>
            <a:ext cx="5471109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예수님은 율법의</a:t>
            </a:r>
            <a:endParaRPr lang="en-US" altLang="ko-KR" sz="32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3200" b="1" i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원래 의도를 </a:t>
            </a:r>
            <a:r>
              <a:rPr lang="ko-KR" altLang="en-US" sz="32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성취하신다</a:t>
            </a:r>
            <a:endParaRPr lang="ko-KR" altLang="en-US" sz="32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4321965" y="1327377"/>
            <a:ext cx="4392488" cy="3758652"/>
          </a:xfrm>
          <a:prstGeom prst="wedgeRoundRectCallout">
            <a:avLst>
              <a:gd name="adj1" fmla="val -34825"/>
              <a:gd name="adj2" fmla="val 63353"/>
              <a:gd name="adj3" fmla="val 16667"/>
            </a:avLst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내가 율법이나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선지자를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폐하러 온 줄로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생각하지 말라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폐하러 온 것이 아니라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완전하게 하려 함이라</a:t>
            </a:r>
            <a:endParaRPr lang="en-US" altLang="ko-KR" sz="28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  <a:p>
            <a:pPr algn="ctr"/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[</a:t>
            </a:r>
            <a:r>
              <a:rPr lang="ko-KR" altLang="en-US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마태복음 </a:t>
            </a:r>
            <a:r>
              <a:rPr lang="en-US" altLang="ko-KR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산돌명조B" pitchFamily="18" charset="-127"/>
                <a:ea typeface="산돌명조B" pitchFamily="18" charset="-127"/>
              </a:rPr>
              <a:t>5:17]</a:t>
            </a:r>
            <a:endParaRPr lang="ko-KR" altLang="en-US" sz="2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산돌명조B" pitchFamily="18" charset="-127"/>
              <a:ea typeface="산돌명조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88054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572</Words>
  <Application>Microsoft Office PowerPoint</Application>
  <PresentationFormat>화면 슬라이드 쇼(4:3)</PresentationFormat>
  <Paragraphs>302</Paragraphs>
  <Slides>40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40</vt:i4>
      </vt:variant>
    </vt:vector>
  </HeadingPairs>
  <TitlesOfParts>
    <vt:vector size="4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33</cp:revision>
  <dcterms:created xsi:type="dcterms:W3CDTF">2015-11-03T06:25:22Z</dcterms:created>
  <dcterms:modified xsi:type="dcterms:W3CDTF">2015-11-04T22:19:09Z</dcterms:modified>
</cp:coreProperties>
</file>