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8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81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3399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88CF5-B889-43DA-91BE-99DB8442D681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70781-C109-4CF5-8879-0014D246D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4610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46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96482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16661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70563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15785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99077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807629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85040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38168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62006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68838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09697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3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타원 47"/>
          <p:cNvSpPr/>
          <p:nvPr/>
        </p:nvSpPr>
        <p:spPr>
          <a:xfrm>
            <a:off x="795275" y="1052736"/>
            <a:ext cx="1944216" cy="1800200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</a:t>
            </a:r>
            <a:endParaRPr lang="ko-KR" altLang="en-US" sz="320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9" name="타원 48"/>
          <p:cNvSpPr/>
          <p:nvPr/>
        </p:nvSpPr>
        <p:spPr>
          <a:xfrm>
            <a:off x="827584" y="4577340"/>
            <a:ext cx="1944216" cy="1800200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2339752" y="5009388"/>
            <a:ext cx="1503784" cy="1287760"/>
          </a:xfrm>
          <a:prstGeom prst="ellipse">
            <a:avLst/>
          </a:prstGeom>
          <a:solidFill>
            <a:schemeClr val="tx1"/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애가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6084168" y="1056524"/>
            <a:ext cx="1944216" cy="1800200"/>
          </a:xfrm>
          <a:prstGeom prst="ellipse">
            <a:avLst/>
          </a:prstGeom>
          <a:solidFill>
            <a:schemeClr val="bg1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</a:t>
            </a:r>
            <a:r>
              <a:rPr lang="ko-KR" altLang="en-US" sz="32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겔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6116477" y="4581128"/>
            <a:ext cx="1944216" cy="1800200"/>
          </a:xfrm>
          <a:prstGeom prst="ellipse">
            <a:avLst/>
          </a:prstGeom>
          <a:solidFill>
            <a:schemeClr val="bg1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다니엘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395536" y="292494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강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순서도: 수행의 시작/종료 7"/>
          <p:cNvSpPr/>
          <p:nvPr/>
        </p:nvSpPr>
        <p:spPr>
          <a:xfrm>
            <a:off x="1115616" y="3167971"/>
            <a:ext cx="2448272" cy="1098122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대서신서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순서도: 수행의 시작/종료 8"/>
          <p:cNvSpPr/>
          <p:nvPr/>
        </p:nvSpPr>
        <p:spPr>
          <a:xfrm>
            <a:off x="5508104" y="3167971"/>
            <a:ext cx="2304256" cy="1098122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다니엘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49648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타원 10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8425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</a:t>
            </a:r>
            <a:endParaRPr lang="ko-KR" altLang="en-US" sz="320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707904" y="1556792"/>
            <a:ext cx="5256584" cy="1656184"/>
          </a:xfrm>
          <a:prstGeom prst="rect">
            <a:avLst/>
          </a:prstGeom>
          <a:solidFill>
            <a:schemeClr val="bg1"/>
          </a:solidFill>
          <a:ln w="825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앞에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하나님을 사랑하고 존중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불의에 반대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궁핍한 사람을 선대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갈매기형 수장 14"/>
          <p:cNvSpPr/>
          <p:nvPr/>
        </p:nvSpPr>
        <p:spPr>
          <a:xfrm>
            <a:off x="2908050" y="4077072"/>
            <a:ext cx="720081" cy="1008112"/>
          </a:xfrm>
          <a:prstGeom prst="chevron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07904" y="3717032"/>
            <a:ext cx="5256584" cy="18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76672"/>
            <a:ext cx="2278398" cy="1027600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7524328" y="506446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</a:t>
            </a:r>
          </a:p>
        </p:txBody>
      </p:sp>
    </p:spTree>
    <p:extLst>
      <p:ext uri="{BB962C8B-B14F-4D97-AF65-F5344CB8AC3E}">
        <p14:creationId xmlns:p14="http://schemas.microsoft.com/office/powerpoint/2010/main" val="23852853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76672"/>
            <a:ext cx="2278398" cy="1027600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7524328" y="506446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</a:t>
            </a:r>
          </a:p>
        </p:txBody>
      </p:sp>
      <p:sp>
        <p:nvSpPr>
          <p:cNvPr id="10" name="타원 9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</a:t>
            </a:r>
            <a:endParaRPr lang="ko-KR" altLang="en-US" sz="320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2075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갈매기형 수장 18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갈매기형 수장 19"/>
          <p:cNvSpPr/>
          <p:nvPr/>
        </p:nvSpPr>
        <p:spPr>
          <a:xfrm>
            <a:off x="2908050" y="4077072"/>
            <a:ext cx="720081" cy="1008112"/>
          </a:xfrm>
          <a:prstGeom prst="chevron">
            <a:avLst/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707904" y="1556792"/>
            <a:ext cx="5256584" cy="165618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28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</a:t>
            </a:r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앞에</a:t>
            </a:r>
            <a:r>
              <a:rPr lang="en-US" altLang="ko-KR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</a:p>
          <a:p>
            <a:pPr algn="ct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하나님을 사랑하고 존중</a:t>
            </a:r>
            <a:r>
              <a:rPr lang="en-US" altLang="ko-KR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</a:p>
          <a:p>
            <a:pPr algn="ct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불의에 반대</a:t>
            </a:r>
            <a:r>
              <a:rPr lang="en-US" altLang="ko-KR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궁핍한 사람을 선대</a:t>
            </a:r>
            <a:r>
              <a:rPr lang="en-US" altLang="ko-KR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707904" y="3717032"/>
            <a:ext cx="5256584" cy="1800200"/>
          </a:xfrm>
          <a:prstGeom prst="rect">
            <a:avLst/>
          </a:prstGeom>
          <a:solidFill>
            <a:schemeClr val="bg1"/>
          </a:solidFill>
          <a:ln w="825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우리와의 관계를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확실히 하려고 하시는 만큼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우리도 집중해야 한다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3610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타원 10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8425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</a:t>
            </a:r>
            <a:endParaRPr lang="ko-KR" altLang="en-US" sz="320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707904" y="1556792"/>
            <a:ext cx="5256584" cy="1656184"/>
          </a:xfrm>
          <a:prstGeom prst="rect">
            <a:avLst/>
          </a:prstGeom>
          <a:solidFill>
            <a:schemeClr val="bg1"/>
          </a:solidFill>
          <a:ln w="825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</a:t>
            </a:r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페이스북을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보면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 영광을 받으시고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사람들이 도전을 받는가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갈매기형 수장 14"/>
          <p:cNvSpPr/>
          <p:nvPr/>
        </p:nvSpPr>
        <p:spPr>
          <a:xfrm>
            <a:off x="2908050" y="4077072"/>
            <a:ext cx="720081" cy="1008112"/>
          </a:xfrm>
          <a:prstGeom prst="chevron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07904" y="3717032"/>
            <a:ext cx="5256584" cy="18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4624"/>
            <a:ext cx="2664296" cy="1203982"/>
          </a:xfrm>
          <a:prstGeom prst="rect">
            <a:avLst/>
          </a:prstGeom>
        </p:spPr>
      </p:pic>
      <p:sp>
        <p:nvSpPr>
          <p:cNvPr id="24" name="직사각형 23"/>
          <p:cNvSpPr/>
          <p:nvPr/>
        </p:nvSpPr>
        <p:spPr>
          <a:xfrm>
            <a:off x="5416404" y="122434"/>
            <a:ext cx="1584176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생각해볼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질문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71546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4624"/>
            <a:ext cx="2664296" cy="1203982"/>
          </a:xfrm>
          <a:prstGeom prst="rect">
            <a:avLst/>
          </a:prstGeom>
        </p:spPr>
      </p:pic>
      <p:sp>
        <p:nvSpPr>
          <p:cNvPr id="24" name="직사각형 23"/>
          <p:cNvSpPr/>
          <p:nvPr/>
        </p:nvSpPr>
        <p:spPr>
          <a:xfrm>
            <a:off x="5416404" y="122434"/>
            <a:ext cx="1584176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생각해볼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질문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</a:t>
            </a:r>
            <a:endParaRPr lang="ko-KR" altLang="en-US" sz="320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2075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갈매기형 수장 17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갈매기형 수장 18"/>
          <p:cNvSpPr/>
          <p:nvPr/>
        </p:nvSpPr>
        <p:spPr>
          <a:xfrm>
            <a:off x="2908050" y="4077072"/>
            <a:ext cx="720081" cy="1008112"/>
          </a:xfrm>
          <a:prstGeom prst="chevron">
            <a:avLst/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707904" y="1556792"/>
            <a:ext cx="5256584" cy="165618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</a:t>
            </a:r>
            <a:r>
              <a:rPr lang="ko-KR" altLang="en-US" sz="28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페이스북을</a:t>
            </a:r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보면 </a:t>
            </a:r>
            <a:endParaRPr lang="en-US" altLang="ko-KR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 영광을 받으시고 </a:t>
            </a:r>
            <a:endParaRPr lang="en-US" altLang="ko-KR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사람들이 도전을 받는가</a:t>
            </a:r>
            <a:r>
              <a:rPr lang="en-US" altLang="ko-KR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707904" y="3717032"/>
            <a:ext cx="5256584" cy="1800200"/>
          </a:xfrm>
          <a:prstGeom prst="rect">
            <a:avLst/>
          </a:prstGeom>
          <a:solidFill>
            <a:schemeClr val="bg1"/>
          </a:solidFill>
          <a:ln w="825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당신이 하는 행동의 원인은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죄책감과 감사 중에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어느 쪽이 더 많은가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032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타원 9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2339752" y="4149080"/>
            <a:ext cx="1503784" cy="1287760"/>
          </a:xfrm>
          <a:prstGeom prst="ellipse">
            <a:avLst/>
          </a:prstGeom>
          <a:solidFill>
            <a:schemeClr val="tx1"/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애가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95536" y="980728"/>
            <a:ext cx="8568952" cy="936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바벨론을</a:t>
            </a:r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일으켜 심판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95536" y="1916832"/>
            <a:ext cx="8568952" cy="936104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성읍 예루살렘도 사라짐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95536" y="2852936"/>
            <a:ext cx="8568952" cy="936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의지하던 것</a:t>
            </a:r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종교의식 모두 없음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55243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1067829"/>
            <a:ext cx="9143998" cy="5817555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신실하시다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2339752" y="4149080"/>
            <a:ext cx="1503784" cy="1287760"/>
          </a:xfrm>
          <a:prstGeom prst="ellipse">
            <a:avLst/>
          </a:prstGeom>
          <a:solidFill>
            <a:schemeClr val="tx1"/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애가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77968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타원 7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2339752" y="4149080"/>
            <a:ext cx="1503784" cy="1287760"/>
          </a:xfrm>
          <a:prstGeom prst="ellipse">
            <a:avLst/>
          </a:prstGeom>
          <a:solidFill>
            <a:schemeClr val="tx1"/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애가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95536" y="980728"/>
            <a:ext cx="8568952" cy="122413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 이스라엘을 완전히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멸망시키지 않으셨다</a:t>
            </a:r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2204864"/>
            <a:ext cx="8568952" cy="936104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왜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5165810" y="3284984"/>
            <a:ext cx="3222614" cy="2952328"/>
          </a:xfrm>
          <a:prstGeom prst="ellipse">
            <a:avLst/>
          </a:prstGeom>
          <a:solidFill>
            <a:schemeClr val="bg1"/>
          </a:solidFill>
          <a:ln w="92075">
            <a:solidFill>
              <a:srgbClr val="3333FF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여호와의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33859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타원 7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2339752" y="4149080"/>
            <a:ext cx="1503784" cy="1287760"/>
          </a:xfrm>
          <a:prstGeom prst="ellipse">
            <a:avLst/>
          </a:prstGeom>
          <a:solidFill>
            <a:schemeClr val="tx1"/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애가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5165810" y="3284984"/>
            <a:ext cx="3222614" cy="2952328"/>
          </a:xfrm>
          <a:prstGeom prst="ellipse">
            <a:avLst/>
          </a:prstGeom>
          <a:solidFill>
            <a:schemeClr val="bg1"/>
          </a:solidFill>
          <a:ln w="92075">
            <a:solidFill>
              <a:srgbClr val="3333FF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여호와의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5536" y="980728"/>
            <a:ext cx="8568952" cy="1224136"/>
          </a:xfrm>
          <a:prstGeom prst="rect">
            <a:avLst/>
          </a:prstGeom>
          <a:solidFill>
            <a:schemeClr val="bg1"/>
          </a:solidFill>
          <a:ln w="38100">
            <a:solidFill>
              <a:srgbClr val="3333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보내셔서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 영원한 관계를 누림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95536" y="2204864"/>
            <a:ext cx="8568952" cy="936104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고난이 다 사라지는 것은 아니나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25676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타원 7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2339752" y="4149080"/>
            <a:ext cx="1503784" cy="1287760"/>
          </a:xfrm>
          <a:prstGeom prst="ellipse">
            <a:avLst/>
          </a:prstGeom>
          <a:solidFill>
            <a:schemeClr val="tx1"/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애가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5165810" y="3284984"/>
            <a:ext cx="3222614" cy="2952328"/>
          </a:xfrm>
          <a:prstGeom prst="ellipse">
            <a:avLst/>
          </a:prstGeom>
          <a:solidFill>
            <a:schemeClr val="bg1"/>
          </a:solidFill>
          <a:ln w="92075">
            <a:solidFill>
              <a:srgbClr val="3333FF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여호와의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980728"/>
            <a:ext cx="8568952" cy="1224136"/>
          </a:xfrm>
          <a:prstGeom prst="rect">
            <a:avLst/>
          </a:prstGeom>
          <a:solidFill>
            <a:schemeClr val="bg1"/>
          </a:solidFill>
          <a:ln w="38100">
            <a:solidFill>
              <a:srgbClr val="3333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보내셔서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 영원한 관계를 누림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95536" y="2204864"/>
            <a:ext cx="8568952" cy="936104"/>
          </a:xfrm>
          <a:prstGeom prst="rect">
            <a:avLst/>
          </a:prstGeom>
          <a:solidFill>
            <a:srgbClr val="3333FF"/>
          </a:solidFill>
          <a:ln w="38100">
            <a:solidFill>
              <a:srgbClr val="3333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성령을 보내셔서 위로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4172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타원 7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2339752" y="4149080"/>
            <a:ext cx="1503784" cy="1287760"/>
          </a:xfrm>
          <a:prstGeom prst="ellipse">
            <a:avLst/>
          </a:prstGeom>
          <a:solidFill>
            <a:schemeClr val="tx1"/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애가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5165810" y="3284984"/>
            <a:ext cx="3222614" cy="2952328"/>
          </a:xfrm>
          <a:prstGeom prst="ellipse">
            <a:avLst/>
          </a:prstGeom>
          <a:solidFill>
            <a:schemeClr val="bg1"/>
          </a:solidFill>
          <a:ln w="92075">
            <a:solidFill>
              <a:srgbClr val="3333FF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여호와의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5536" y="980728"/>
            <a:ext cx="8568952" cy="864096"/>
          </a:xfrm>
          <a:prstGeom prst="rect">
            <a:avLst/>
          </a:prstGeom>
          <a:solidFill>
            <a:schemeClr val="bg1"/>
          </a:solidFill>
          <a:ln w="38100">
            <a:solidFill>
              <a:srgbClr val="3333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오늘날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95536" y="1844824"/>
            <a:ext cx="8568952" cy="1296144"/>
          </a:xfrm>
          <a:prstGeom prst="rect">
            <a:avLst/>
          </a:prstGeom>
          <a:solidFill>
            <a:srgbClr val="3333FF"/>
          </a:solidFill>
          <a:ln w="38100">
            <a:solidFill>
              <a:srgbClr val="3333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인간관계나 환경</a:t>
            </a:r>
            <a: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판단력이 무너질 때도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 위로가 우리에게 있다는 사실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96262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타원 47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</a:t>
            </a:r>
            <a:endParaRPr lang="ko-KR" altLang="en-US" sz="320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9" name="타원 48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75417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타원 7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2339752" y="4149080"/>
            <a:ext cx="1503784" cy="1287760"/>
          </a:xfrm>
          <a:prstGeom prst="ellipse">
            <a:avLst/>
          </a:prstGeom>
          <a:solidFill>
            <a:schemeClr val="tx1"/>
          </a:solidFill>
          <a:ln w="920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애가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5165810" y="3284984"/>
            <a:ext cx="3222614" cy="2952328"/>
          </a:xfrm>
          <a:prstGeom prst="ellipse">
            <a:avLst/>
          </a:prstGeom>
          <a:solidFill>
            <a:schemeClr val="bg1"/>
          </a:solidFill>
          <a:ln w="92075">
            <a:solidFill>
              <a:srgbClr val="3333FF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여호와의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95536" y="980728"/>
            <a:ext cx="8568952" cy="2016224"/>
          </a:xfrm>
          <a:prstGeom prst="rect">
            <a:avLst/>
          </a:prstGeom>
          <a:solidFill>
            <a:schemeClr val="bg1"/>
          </a:solidFill>
          <a:ln w="38100">
            <a:solidFill>
              <a:srgbClr val="3333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 하나님이 당신에게 하셨듯이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사람에게 긍휼을 베풀고 있는가</a:t>
            </a:r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50641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타원 5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bg1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</a:t>
            </a:r>
            <a:r>
              <a:rPr lang="ko-KR" altLang="en-US" sz="32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겔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다니엘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갈매기형 수장 10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707904" y="2548200"/>
            <a:ext cx="5256584" cy="1744896"/>
          </a:xfrm>
          <a:prstGeom prst="rect">
            <a:avLst/>
          </a:prstGeom>
          <a:solidFill>
            <a:schemeClr val="bg1"/>
          </a:solidFill>
          <a:ln w="22225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바벨론의</a:t>
            </a:r>
            <a:r>
              <a:rPr lang="ko-KR" altLang="en-US" sz="5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포로</a:t>
            </a:r>
            <a:endParaRPr lang="ko-KR" altLang="en-US" sz="5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갈매기형 수장 13"/>
          <p:cNvSpPr/>
          <p:nvPr/>
        </p:nvSpPr>
        <p:spPr>
          <a:xfrm>
            <a:off x="2843808" y="4149080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707904" y="4293096"/>
            <a:ext cx="5256584" cy="1368152"/>
          </a:xfrm>
          <a:prstGeom prst="rect">
            <a:avLst/>
          </a:prstGeom>
          <a:solidFill>
            <a:srgbClr val="006600"/>
          </a:solidFill>
          <a:ln w="22225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여호야긴이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조공을 바칠 때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07904" y="1196752"/>
            <a:ext cx="5256584" cy="1368152"/>
          </a:xfrm>
          <a:prstGeom prst="rect">
            <a:avLst/>
          </a:prstGeom>
          <a:solidFill>
            <a:srgbClr val="006600"/>
          </a:solidFill>
          <a:ln w="22225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여호야긴이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잡혀갈 때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576585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</a:t>
            </a:r>
            <a:r>
              <a:rPr lang="ko-KR" altLang="en-US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겔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다니엘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갈매기형 수장 11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707904" y="1340768"/>
            <a:ext cx="5256584" cy="2160240"/>
          </a:xfrm>
          <a:prstGeom prst="rect">
            <a:avLst/>
          </a:prstGeom>
          <a:solidFill>
            <a:srgbClr val="006600"/>
          </a:solidFill>
          <a:ln w="60325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임재가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떠나는 환상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?!!!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 없이 우리는 마른 뼈지만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다시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생기를 주실 수 있다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갈매기형 수장 17"/>
          <p:cNvSpPr/>
          <p:nvPr/>
        </p:nvSpPr>
        <p:spPr>
          <a:xfrm>
            <a:off x="2843808" y="4149080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715670" y="3573016"/>
            <a:ext cx="5256584" cy="2160240"/>
          </a:xfrm>
          <a:prstGeom prst="rect">
            <a:avLst/>
          </a:prstGeom>
          <a:solidFill>
            <a:schemeClr val="bg1"/>
          </a:solidFill>
          <a:ln w="22225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161023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타원 7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bg1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</a:t>
            </a:r>
            <a:r>
              <a:rPr lang="ko-KR" altLang="en-US" sz="32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겔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다니엘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707904" y="1340768"/>
            <a:ext cx="5256584" cy="2160240"/>
          </a:xfrm>
          <a:prstGeom prst="rect">
            <a:avLst/>
          </a:prstGeom>
          <a:solidFill>
            <a:schemeClr val="bg1"/>
          </a:solidFill>
          <a:ln w="25400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임재가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떠나는 환상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?!!!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 없이 우리는 마른 뼈지만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다시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생기를 주실 수 있다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갈매기형 수장 14"/>
          <p:cNvSpPr/>
          <p:nvPr/>
        </p:nvSpPr>
        <p:spPr>
          <a:xfrm>
            <a:off x="2843808" y="4149080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15670" y="3573016"/>
            <a:ext cx="5256584" cy="2160240"/>
          </a:xfrm>
          <a:prstGeom prst="rect">
            <a:avLst/>
          </a:prstGeom>
          <a:solidFill>
            <a:srgbClr val="006600"/>
          </a:solidFill>
          <a:ln w="22225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다니엘의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세 친구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느부갓네살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왕들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…?!!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 인간 통치자보다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우월하시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78345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</a:t>
            </a:r>
            <a:r>
              <a:rPr lang="ko-KR" altLang="en-US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겔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다니엘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갈매기형 수장 11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707904" y="1340768"/>
            <a:ext cx="5256584" cy="2160240"/>
          </a:xfrm>
          <a:prstGeom prst="rect">
            <a:avLst/>
          </a:prstGeom>
          <a:solidFill>
            <a:srgbClr val="006600"/>
          </a:solidFill>
          <a:ln w="60325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 자신이 곧 성전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2:13-21)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생명은 그리스도를 영접하는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모든 사람에게 넘친다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갈매기형 수장 17"/>
          <p:cNvSpPr/>
          <p:nvPr/>
        </p:nvSpPr>
        <p:spPr>
          <a:xfrm>
            <a:off x="2843808" y="4149080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715670" y="3573016"/>
            <a:ext cx="5256584" cy="2160240"/>
          </a:xfrm>
          <a:prstGeom prst="rect">
            <a:avLst/>
          </a:prstGeom>
          <a:solidFill>
            <a:schemeClr val="bg1"/>
          </a:solidFill>
          <a:ln w="22225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다니엘의</a:t>
            </a:r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세 친구</a:t>
            </a:r>
            <a:endParaRPr lang="en-US" altLang="ko-KR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느부갓네살</a:t>
            </a:r>
            <a:r>
              <a:rPr lang="en-US" altLang="ko-KR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왕들</a:t>
            </a:r>
            <a:r>
              <a:rPr lang="en-US" altLang="ko-KR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…?!!</a:t>
            </a:r>
          </a:p>
          <a:p>
            <a:pPr algn="ct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 인간 통치자보다</a:t>
            </a:r>
            <a:endParaRPr lang="en-US" altLang="ko-KR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우월하시다</a:t>
            </a:r>
            <a:endParaRPr lang="en-US" altLang="ko-KR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40763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타원 7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bg1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</a:t>
            </a:r>
            <a:r>
              <a:rPr lang="ko-KR" altLang="en-US" sz="32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겔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다니엘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707904" y="1340768"/>
            <a:ext cx="5256584" cy="2160240"/>
          </a:xfrm>
          <a:prstGeom prst="rect">
            <a:avLst/>
          </a:prstGeom>
          <a:solidFill>
            <a:schemeClr val="bg1"/>
          </a:solidFill>
          <a:ln w="25400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 자신이 곧 성전</a:t>
            </a:r>
            <a:endParaRPr lang="en-US" altLang="ko-KR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 </a:t>
            </a:r>
            <a:r>
              <a:rPr lang="en-US" altLang="ko-KR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2:13-21)</a:t>
            </a:r>
          </a:p>
          <a:p>
            <a:pPr algn="ct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생명은 그리스도를 영접하는</a:t>
            </a:r>
            <a:endParaRPr lang="en-US" altLang="ko-KR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모든 사람에게 넘친다</a:t>
            </a:r>
          </a:p>
        </p:txBody>
      </p:sp>
      <p:sp>
        <p:nvSpPr>
          <p:cNvPr id="15" name="갈매기형 수장 14"/>
          <p:cNvSpPr/>
          <p:nvPr/>
        </p:nvSpPr>
        <p:spPr>
          <a:xfrm>
            <a:off x="2843808" y="4149080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15670" y="3573016"/>
            <a:ext cx="5256584" cy="2160240"/>
          </a:xfrm>
          <a:prstGeom prst="rect">
            <a:avLst/>
          </a:prstGeom>
          <a:solidFill>
            <a:srgbClr val="006600"/>
          </a:solidFill>
          <a:ln w="22225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예수님의 가르침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 사하심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축사와 치유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물위를 걸으심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누구에게 권세가 있는가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579691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bg1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</a:t>
            </a:r>
            <a:r>
              <a:rPr lang="ko-KR" altLang="en-US" sz="32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겔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갈매기형 수장 9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갈매기형 수장 11"/>
          <p:cNvSpPr/>
          <p:nvPr/>
        </p:nvSpPr>
        <p:spPr>
          <a:xfrm>
            <a:off x="2843808" y="4149080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707904" y="1340768"/>
            <a:ext cx="5256584" cy="2160240"/>
          </a:xfrm>
          <a:prstGeom prst="rect">
            <a:avLst/>
          </a:prstGeom>
          <a:solidFill>
            <a:srgbClr val="006600"/>
          </a:solidFill>
          <a:ln w="60325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신자가 한 사람씩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늘어날 때마다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조금씩 세워지는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성전이다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715670" y="3573016"/>
            <a:ext cx="5256584" cy="2160240"/>
          </a:xfrm>
          <a:prstGeom prst="rect">
            <a:avLst/>
          </a:prstGeom>
          <a:solidFill>
            <a:schemeClr val="bg1"/>
          </a:solidFill>
          <a:ln w="22225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시대가 바뀌었으나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누구의 권위가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여전히 지배하고 있는지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명확하게 자각해야 한다</a:t>
            </a:r>
            <a:endParaRPr lang="en-US" altLang="ko-KR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다니엘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3780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갈매기형 수장 7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갈매기형 수장 10"/>
          <p:cNvSpPr/>
          <p:nvPr/>
        </p:nvSpPr>
        <p:spPr>
          <a:xfrm>
            <a:off x="2843808" y="4149080"/>
            <a:ext cx="720081" cy="1008112"/>
          </a:xfrm>
          <a:prstGeom prst="chevron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</a:t>
            </a:r>
            <a:r>
              <a:rPr lang="ko-KR" altLang="en-US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겔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707904" y="1340768"/>
            <a:ext cx="5256584" cy="2160240"/>
          </a:xfrm>
          <a:prstGeom prst="rect">
            <a:avLst/>
          </a:prstGeom>
          <a:solidFill>
            <a:schemeClr val="bg1"/>
          </a:solidFill>
          <a:ln w="25400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삶은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사람들을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생명의 근원으로 인도하는가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어느 쪽 품질 보증서가 낫나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/>
          </a:solidFill>
          <a:ln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다니엘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15670" y="3573016"/>
            <a:ext cx="5256584" cy="2160240"/>
          </a:xfrm>
          <a:prstGeom prst="rect">
            <a:avLst/>
          </a:prstGeom>
          <a:solidFill>
            <a:srgbClr val="006600"/>
          </a:solidFill>
          <a:ln w="22225">
            <a:solidFill>
              <a:srgbClr val="0066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딩신의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일상에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더 큰 영향력을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미치는 것은 어느 쪽인가</a:t>
            </a:r>
            <a:r>
              <a:rPr lang="en-US" altLang="ko-KR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535975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8425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</a:t>
            </a:r>
            <a:endParaRPr lang="ko-KR" altLang="en-US" sz="320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갈매기형 수장 5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갈매기형 수장 6"/>
          <p:cNvSpPr/>
          <p:nvPr/>
        </p:nvSpPr>
        <p:spPr>
          <a:xfrm>
            <a:off x="2908050" y="4077072"/>
            <a:ext cx="720081" cy="1008112"/>
          </a:xfrm>
          <a:prstGeom prst="chevron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707904" y="1556792"/>
            <a:ext cx="5256584" cy="1656184"/>
          </a:xfrm>
          <a:prstGeom prst="rect">
            <a:avLst/>
          </a:prstGeom>
          <a:solidFill>
            <a:schemeClr val="bg1"/>
          </a:solidFill>
          <a:ln w="825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앗수르에게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북 이스라엘이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정복당하고 쫓겨나는 것을 목도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707904" y="3717032"/>
            <a:ext cx="5256584" cy="18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373" y="449272"/>
            <a:ext cx="2202304" cy="993280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7308304" y="434439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</p:spTree>
    <p:extLst>
      <p:ext uri="{BB962C8B-B14F-4D97-AF65-F5344CB8AC3E}">
        <p14:creationId xmlns:p14="http://schemas.microsoft.com/office/powerpoint/2010/main" val="923899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타원 9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</a:t>
            </a:r>
            <a:endParaRPr lang="ko-KR" altLang="en-US" sz="320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2075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갈매기형 수장 11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2908050" y="4077072"/>
            <a:ext cx="720081" cy="1008112"/>
          </a:xfrm>
          <a:prstGeom prst="chevron">
            <a:avLst/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373" y="449272"/>
            <a:ext cx="2202304" cy="993280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7308304" y="434439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707904" y="1556792"/>
            <a:ext cx="5256584" cy="1656184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앗수르에게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북 이스라엘이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정복당하고 쫓겨나는 것을 목도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707904" y="3717032"/>
            <a:ext cx="5256584" cy="1800200"/>
          </a:xfrm>
          <a:prstGeom prst="rect">
            <a:avLst/>
          </a:prstGeom>
          <a:solidFill>
            <a:schemeClr val="bg1"/>
          </a:solidFill>
          <a:ln w="793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 시대 이후 악화되고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결국 포로로 잡혀가는 </a:t>
            </a:r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남유다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94600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373" y="449272"/>
            <a:ext cx="2202304" cy="993280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7308304" y="434439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18" name="타원 17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8425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</a:t>
            </a:r>
            <a:endParaRPr lang="ko-KR" altLang="en-US" sz="320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갈매기형 수장 19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707904" y="1556792"/>
            <a:ext cx="5256584" cy="1656184"/>
          </a:xfrm>
          <a:prstGeom prst="rect">
            <a:avLst/>
          </a:prstGeom>
          <a:solidFill>
            <a:schemeClr val="bg1"/>
          </a:solidFill>
          <a:ln w="825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이스라엘의 거룩한 이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하나님께 합당하게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반응하라고 요구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갈매기형 수장 21"/>
          <p:cNvSpPr/>
          <p:nvPr/>
        </p:nvSpPr>
        <p:spPr>
          <a:xfrm>
            <a:off x="2908050" y="4077072"/>
            <a:ext cx="720081" cy="1008112"/>
          </a:xfrm>
          <a:prstGeom prst="chevron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707904" y="3717032"/>
            <a:ext cx="5256584" cy="18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28984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373" y="449272"/>
            <a:ext cx="2202304" cy="993280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7308304" y="434439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10" name="타원 9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</a:t>
            </a:r>
            <a:endParaRPr lang="ko-KR" altLang="en-US" sz="320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2075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갈매기형 수장 11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갈매기형 수장 12"/>
          <p:cNvSpPr/>
          <p:nvPr/>
        </p:nvSpPr>
        <p:spPr>
          <a:xfrm>
            <a:off x="2908050" y="4077072"/>
            <a:ext cx="720081" cy="1008112"/>
          </a:xfrm>
          <a:prstGeom prst="chevron">
            <a:avLst/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07904" y="1556792"/>
            <a:ext cx="5256584" cy="165618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이스라엘의 거룩한 이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하나님께 합당하게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반응하라고 요구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707904" y="3717032"/>
            <a:ext cx="5256584" cy="1800200"/>
          </a:xfrm>
          <a:prstGeom prst="rect">
            <a:avLst/>
          </a:prstGeom>
          <a:solidFill>
            <a:schemeClr val="bg1"/>
          </a:solidFill>
          <a:ln w="825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포로 생활도 초월하여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 백성에게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새 언약을 약속하신다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04749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8425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</a:t>
            </a:r>
            <a:endParaRPr lang="ko-KR" altLang="en-US" sz="320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갈매기형 수장 19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707904" y="1556792"/>
            <a:ext cx="5256584" cy="1656184"/>
          </a:xfrm>
          <a:prstGeom prst="rect">
            <a:avLst/>
          </a:prstGeom>
          <a:solidFill>
            <a:schemeClr val="bg1"/>
          </a:solidFill>
          <a:ln w="825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이스라엘의 거룩한 이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하나님께 합당하게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반응하라고 요구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갈매기형 수장 21"/>
          <p:cNvSpPr/>
          <p:nvPr/>
        </p:nvSpPr>
        <p:spPr>
          <a:xfrm>
            <a:off x="2908050" y="4077072"/>
            <a:ext cx="720081" cy="1008112"/>
          </a:xfrm>
          <a:prstGeom prst="chevron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707904" y="3717032"/>
            <a:ext cx="5256584" cy="18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2800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포로 생활도 초월하여</a:t>
            </a:r>
            <a:endParaRPr lang="en-US" altLang="ko-KR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lvl="0" algn="ctr"/>
            <a:r>
              <a:rPr lang="ko-KR" altLang="en-US" sz="2800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 백성에게 </a:t>
            </a:r>
            <a:endParaRPr lang="en-US" altLang="ko-KR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lvl="0" algn="ctr"/>
            <a:r>
              <a:rPr lang="ko-KR" altLang="en-US" sz="2800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새 언약을 약속하신다</a:t>
            </a:r>
          </a:p>
        </p:txBody>
      </p:sp>
      <p:sp>
        <p:nvSpPr>
          <p:cNvPr id="24" name="모서리가 둥근 사각형 설명선 23"/>
          <p:cNvSpPr/>
          <p:nvPr/>
        </p:nvSpPr>
        <p:spPr>
          <a:xfrm>
            <a:off x="1736321" y="3212976"/>
            <a:ext cx="3024336" cy="1080120"/>
          </a:xfrm>
          <a:prstGeom prst="wedgeRoundRectCallout">
            <a:avLst>
              <a:gd name="adj1" fmla="val 60077"/>
              <a:gd name="adj2" fmla="val -82967"/>
              <a:gd name="adj3" fmla="val 16667"/>
            </a:avLst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 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7:14</a:t>
            </a:r>
          </a:p>
          <a:p>
            <a:pPr algn="ctr"/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임마누엘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사각형 설명선 24"/>
          <p:cNvSpPr/>
          <p:nvPr/>
        </p:nvSpPr>
        <p:spPr>
          <a:xfrm>
            <a:off x="5940152" y="3212976"/>
            <a:ext cx="3024336" cy="1080120"/>
          </a:xfrm>
          <a:prstGeom prst="wedgeRoundRectCallout">
            <a:avLst>
              <a:gd name="adj1" fmla="val 4292"/>
              <a:gd name="adj2" fmla="val -81775"/>
              <a:gd name="adj3" fmla="val 16667"/>
            </a:avLst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마태복음 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1:21</a:t>
            </a:r>
          </a:p>
          <a:p>
            <a:pPr algn="ctr"/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2656"/>
            <a:ext cx="2339268" cy="1058349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5383958" y="494562"/>
            <a:ext cx="1339245" cy="7826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75001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2656"/>
            <a:ext cx="2339268" cy="1058349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5383958" y="494562"/>
            <a:ext cx="1339245" cy="7826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</a:t>
            </a:r>
            <a:endParaRPr lang="ko-KR" altLang="en-US" sz="320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2075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갈매기형 수장 13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갈매기형 수장 14"/>
          <p:cNvSpPr/>
          <p:nvPr/>
        </p:nvSpPr>
        <p:spPr>
          <a:xfrm>
            <a:off x="2908050" y="4077072"/>
            <a:ext cx="720081" cy="1008112"/>
          </a:xfrm>
          <a:prstGeom prst="chevron">
            <a:avLst/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07904" y="1556792"/>
            <a:ext cx="5256584" cy="165618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이스라엘의 거룩한 이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하나님께 합당하게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반응하라고 요구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707904" y="3717032"/>
            <a:ext cx="5256584" cy="1800200"/>
          </a:xfrm>
          <a:prstGeom prst="rect">
            <a:avLst/>
          </a:prstGeom>
          <a:solidFill>
            <a:schemeClr val="bg1"/>
          </a:solidFill>
          <a:ln w="825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포로 생활도 초월하여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 백성에게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새 언약을 약속하신다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모서리가 둥근 사각형 설명선 27"/>
          <p:cNvSpPr/>
          <p:nvPr/>
        </p:nvSpPr>
        <p:spPr>
          <a:xfrm>
            <a:off x="2627784" y="2492896"/>
            <a:ext cx="3024336" cy="1080120"/>
          </a:xfrm>
          <a:prstGeom prst="wedgeRoundRectCallout">
            <a:avLst>
              <a:gd name="adj1" fmla="val 42618"/>
              <a:gd name="adj2" fmla="val 91117"/>
              <a:gd name="adj3" fmla="val 16667"/>
            </a:avLst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절망스런 상태에서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사각형 설명선 28"/>
          <p:cNvSpPr/>
          <p:nvPr/>
        </p:nvSpPr>
        <p:spPr>
          <a:xfrm>
            <a:off x="5954524" y="2492896"/>
            <a:ext cx="3024336" cy="1080120"/>
          </a:xfrm>
          <a:prstGeom prst="wedgeRoundRectCallout">
            <a:avLst>
              <a:gd name="adj1" fmla="val -59158"/>
              <a:gd name="adj2" fmla="val 178159"/>
              <a:gd name="adj3" fmla="val 16667"/>
            </a:avLst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예레미야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31:33</a:t>
            </a:r>
          </a:p>
          <a:p>
            <a:pPr algn="ctr"/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나의 법을 마음에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66378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2656"/>
            <a:ext cx="2339268" cy="1058349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5383958" y="494562"/>
            <a:ext cx="1339245" cy="7826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827584" y="3717032"/>
            <a:ext cx="1944216" cy="1800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2075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갈매기형 수장 18"/>
          <p:cNvSpPr/>
          <p:nvPr/>
        </p:nvSpPr>
        <p:spPr>
          <a:xfrm>
            <a:off x="2908050" y="4077072"/>
            <a:ext cx="720081" cy="1008112"/>
          </a:xfrm>
          <a:prstGeom prst="chevron">
            <a:avLst/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707904" y="3717032"/>
            <a:ext cx="5256584" cy="1800200"/>
          </a:xfrm>
          <a:prstGeom prst="rect">
            <a:avLst/>
          </a:prstGeom>
          <a:solidFill>
            <a:schemeClr val="bg1"/>
          </a:solidFill>
          <a:ln w="825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포로 생활도 초월하여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 백성에게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새 언약을 약속하신다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795275" y="1484784"/>
            <a:ext cx="1944216" cy="1800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8425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이사야</a:t>
            </a:r>
            <a:endParaRPr lang="ko-KR" altLang="en-US" sz="320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갈매기형 수장 21"/>
          <p:cNvSpPr/>
          <p:nvPr/>
        </p:nvSpPr>
        <p:spPr>
          <a:xfrm>
            <a:off x="2836042" y="1916832"/>
            <a:ext cx="720081" cy="1008112"/>
          </a:xfrm>
          <a:prstGeom prst="chevron">
            <a:avLst/>
          </a:prstGeom>
          <a:solidFill>
            <a:srgbClr val="00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707904" y="1556792"/>
            <a:ext cx="5256584" cy="1656184"/>
          </a:xfrm>
          <a:prstGeom prst="rect">
            <a:avLst/>
          </a:prstGeom>
          <a:solidFill>
            <a:schemeClr val="bg1"/>
          </a:solidFill>
          <a:ln w="825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이스라엘의 거룩한 이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하나님께 합당하게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반응하라고 요구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4350860" y="3068960"/>
            <a:ext cx="4392488" cy="792088"/>
          </a:xfrm>
          <a:prstGeom prst="homePlat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6752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530</Words>
  <Application>Microsoft Office PowerPoint</Application>
  <PresentationFormat>화면 슬라이드 쇼(4:3)</PresentationFormat>
  <Paragraphs>237</Paragraphs>
  <Slides>27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28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27</cp:revision>
  <dcterms:created xsi:type="dcterms:W3CDTF">2015-11-03T06:25:22Z</dcterms:created>
  <dcterms:modified xsi:type="dcterms:W3CDTF">2015-11-04T23:49:56Z</dcterms:modified>
</cp:coreProperties>
</file>