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9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96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99"/>
    <a:srgbClr val="0033CC"/>
    <a:srgbClr val="FF006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314096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1115616" y="3383995"/>
            <a:ext cx="2448272" cy="1098122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95536" y="1196752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7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어떻게 일하시며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무엇을 가르치시는가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5508104" y="3383995"/>
            <a:ext cx="2304256" cy="1098122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바울서신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95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순서도: 수행의 시작/종료 34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승리의 삶을 살고 증거하는데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떨쳐내기 힘든 습관에는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어떤 것들이 있는가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순서도: 수행의 시작/종료 38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명심할 것은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노력보다 구원이 먼저다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구원의 허락 뒤에 발휘되는 은사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성령의 능력으로 그 아들을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증언하는 사람들을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궁극적으로 승리하시는 하나님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04804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95536" y="1700808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NO</a:t>
            </a:r>
          </a:p>
          <a:p>
            <a:pPr algn="ctr"/>
            <a:r>
              <a:rPr lang="ko-KR" altLang="en-US" sz="40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성장통</a:t>
            </a:r>
            <a:r>
              <a:rPr lang="ko-KR" altLang="en-US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뒤에 성숙</a:t>
            </a:r>
            <a:endParaRPr lang="en-US" altLang="ko-KR" sz="4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134469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순서도: 수행의 시작/종료 4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순서도: 수행의 시작/종료 6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사각형 설명선 9"/>
          <p:cNvSpPr/>
          <p:nvPr/>
        </p:nvSpPr>
        <p:spPr>
          <a:xfrm>
            <a:off x="2608565" y="3921333"/>
            <a:ext cx="2488195" cy="1008112"/>
          </a:xfrm>
          <a:prstGeom prst="wedgeRoundRectCallout">
            <a:avLst>
              <a:gd name="adj1" fmla="val -602"/>
              <a:gd name="adj2" fmla="val -121834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도덕적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문란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함</a:t>
            </a: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5513414" y="3921333"/>
            <a:ext cx="2488195" cy="1008112"/>
          </a:xfrm>
          <a:prstGeom prst="wedgeRoundRectCallout">
            <a:avLst>
              <a:gd name="adj1" fmla="val -77716"/>
              <a:gd name="adj2" fmla="val -127782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출세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교만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6732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순서도: 수행의 시작/종료 15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83768" y="4353307"/>
            <a:ext cx="5536232" cy="1163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년이 채 되지 않아서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여전한 상처와 진리의 훼손 앞에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539485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순서도: 수행의 시작/종료 10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951169" y="4458942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칭찬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652120" y="4448347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희생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24341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순서도: 수행의 시작/종료 15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951169" y="4458942"/>
            <a:ext cx="2238028" cy="7200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칭찬</a:t>
            </a:r>
            <a:endParaRPr lang="en-US" altLang="ko-KR" sz="2800" dirty="0" smtClean="0">
              <a:ln w="18415" cmpd="sng">
                <a:solidFill>
                  <a:schemeClr val="bg1">
                    <a:lumMod val="65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652120" y="4448347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희생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75403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 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그렇다면 교회는 이 원리대로 세우면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 성장하는가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순서도: 수행의 시작/종료 21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영적 은사를 주셨지만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아직 미성숙한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인도하신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915054" y="5445224"/>
            <a:ext cx="2673170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사도적 권고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951169" y="4458942"/>
            <a:ext cx="2238028" cy="7200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자기를 칭찬</a:t>
            </a:r>
            <a:endParaRPr lang="en-US" altLang="ko-KR" sz="2800" dirty="0" smtClean="0">
              <a:ln w="18415" cmpd="sng">
                <a:solidFill>
                  <a:schemeClr val="bg1">
                    <a:lumMod val="65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652120" y="4448347"/>
            <a:ext cx="2238028" cy="720080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품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02715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교회의 </a:t>
            </a:r>
            <a:r>
              <a:rPr lang="ko-KR" altLang="en-US" sz="2800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여전한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자기 중심적 사고와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진리의 분별을 위해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가져야할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예수렌즈는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순서도: 수행의 시작/종료 34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771800" y="2077749"/>
            <a:ext cx="2033972" cy="1778193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됨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732240" y="2035848"/>
            <a:ext cx="1872208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자기중심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6732240" y="2971952"/>
            <a:ext cx="1872208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타인중심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4716016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724128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성장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32079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교회의 </a:t>
            </a:r>
            <a:r>
              <a:rPr lang="ko-KR" altLang="en-US" sz="2800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여전한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 자기 중심적 사고와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진리의 분별을 위해 </a:t>
            </a:r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가져야할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예수렌즈는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2771800" y="2077749"/>
            <a:ext cx="2033972" cy="1778193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인간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됨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732240" y="2971952"/>
            <a:ext cx="1872208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타인중심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4716016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724128" y="2971952"/>
            <a:ext cx="1008112" cy="889096"/>
          </a:xfrm>
          <a:prstGeom prst="rect">
            <a:avLst/>
          </a:prstGeom>
          <a:solidFill>
            <a:srgbClr val="00B0F0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성장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아래쪽 화살표 15"/>
          <p:cNvSpPr/>
          <p:nvPr/>
        </p:nvSpPr>
        <p:spPr>
          <a:xfrm>
            <a:off x="4211960" y="3789040"/>
            <a:ext cx="972108" cy="1157234"/>
          </a:xfrm>
          <a:prstGeom prst="downArrow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636168" y="45057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사람의 유익을 위해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희생하는 삶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71494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모서리가 둥근 직사각형 17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순서도: 수행의 시작/종료 18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그래서 우리는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!!!!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순서도: 수행의 시작/종료 21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원리는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그 아들을 선물로 주셔서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측량할 수 없는 풍성함을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우리에게 허락하신 것에 근거한다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당신을 만족시키는 일과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사람의 필요를 채우는 일 중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것에 더 관심이 많은가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3584993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 어떻게 일하셨고 계속해서 일하고 계시며 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영적으로 죽은 사람들에게 생명을 주시려 하시는가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6156176" y="3378999"/>
            <a:ext cx="2160240" cy="1008112"/>
          </a:xfrm>
          <a:prstGeom prst="wedgeRoundRectCallout">
            <a:avLst>
              <a:gd name="adj1" fmla="val -69720"/>
              <a:gd name="adj2" fmla="val -100326"/>
              <a:gd name="adj3" fmla="val 16667"/>
            </a:avLst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오순절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성령강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림</a:t>
            </a: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2548162" y="3883055"/>
            <a:ext cx="2160240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회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개</a:t>
            </a:r>
          </a:p>
        </p:txBody>
      </p:sp>
    </p:spTree>
    <p:extLst>
      <p:ext uri="{BB962C8B-B14F-4D97-AF65-F5344CB8AC3E}">
        <p14:creationId xmlns:p14="http://schemas.microsoft.com/office/powerpoint/2010/main" val="20127189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그래서 우리는</a:t>
            </a:r>
            <a:r>
              <a:rPr lang="en-US" altLang="ko-KR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!!!!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395536" y="198884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순서도: 수행의 시작/종료 9"/>
          <p:cNvSpPr/>
          <p:nvPr/>
        </p:nvSpPr>
        <p:spPr>
          <a:xfrm>
            <a:off x="467544" y="2330877"/>
            <a:ext cx="2160240" cy="1111371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95536" y="4281300"/>
            <a:ext cx="8352928" cy="1956012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순서도: 수행의 시작/종료 11"/>
          <p:cNvSpPr/>
          <p:nvPr/>
        </p:nvSpPr>
        <p:spPr>
          <a:xfrm>
            <a:off x="467544" y="4623337"/>
            <a:ext cx="2160240" cy="1111371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고린도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83768" y="435330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정말로 주는 것이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받는 것보다 좋은가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이미 받은 것보다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많이 주는 일이 가능할까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2483768" y="2060847"/>
            <a:ext cx="5536232" cy="17781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당신을 만족시키는 일과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사람의 필요를 채우는 일 중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어느 것에 더 관심이 많은가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717321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풍성함과 기쁨은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어떠한 상황에서도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95536" y="2564904"/>
            <a:ext cx="8424936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옥중서신</a:t>
            </a:r>
            <a:endParaRPr lang="en-US" altLang="ko-KR" sz="6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6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6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獄中書信</a:t>
            </a:r>
            <a:r>
              <a:rPr lang="en-US" altLang="ko-KR" sz="6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)</a:t>
            </a:r>
          </a:p>
        </p:txBody>
      </p:sp>
      <p:sp>
        <p:nvSpPr>
          <p:cNvPr id="17" name="폭발 1 16"/>
          <p:cNvSpPr/>
          <p:nvPr/>
        </p:nvSpPr>
        <p:spPr>
          <a:xfrm>
            <a:off x="6444208" y="1682806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제약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폭발 1 17"/>
          <p:cNvSpPr/>
          <p:nvPr/>
        </p:nvSpPr>
        <p:spPr>
          <a:xfrm>
            <a:off x="6757578" y="2699919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이단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폭발 1 18"/>
          <p:cNvSpPr/>
          <p:nvPr/>
        </p:nvSpPr>
        <p:spPr>
          <a:xfrm>
            <a:off x="6444208" y="3787353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박해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폭발 1 20"/>
          <p:cNvSpPr/>
          <p:nvPr/>
        </p:nvSpPr>
        <p:spPr>
          <a:xfrm>
            <a:off x="6876256" y="4785455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</a:t>
            </a:r>
          </a:p>
        </p:txBody>
      </p:sp>
    </p:spTree>
    <p:extLst>
      <p:ext uri="{BB962C8B-B14F-4D97-AF65-F5344CB8AC3E}">
        <p14:creationId xmlns:p14="http://schemas.microsoft.com/office/powerpoint/2010/main" val="21735126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풍성함과 기쁨은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어떠한 상황에서도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7" name="폭발 1 16"/>
          <p:cNvSpPr/>
          <p:nvPr/>
        </p:nvSpPr>
        <p:spPr>
          <a:xfrm>
            <a:off x="6444208" y="1682806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환경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제약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폭발 1 17"/>
          <p:cNvSpPr/>
          <p:nvPr/>
        </p:nvSpPr>
        <p:spPr>
          <a:xfrm>
            <a:off x="6757578" y="2699919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이단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폭발 1 18"/>
          <p:cNvSpPr/>
          <p:nvPr/>
        </p:nvSpPr>
        <p:spPr>
          <a:xfrm>
            <a:off x="6444208" y="3787353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박해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폭발 1 20"/>
          <p:cNvSpPr/>
          <p:nvPr/>
        </p:nvSpPr>
        <p:spPr>
          <a:xfrm>
            <a:off x="6876256" y="4785455"/>
            <a:ext cx="2160240" cy="1746194"/>
          </a:xfrm>
          <a:prstGeom prst="irregularSeal1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거짓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통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395536" y="1844824"/>
            <a:ext cx="633670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2483768" y="1916832"/>
            <a:ext cx="39604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</a:t>
            </a:r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순서도: 수행의 시작/종료 9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95536" y="3501008"/>
            <a:ext cx="633670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순서도: 수행의 시작/종료 11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빌립보서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3573016"/>
            <a:ext cx="460851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부활의 능력과 기쁨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95536" y="5157192"/>
            <a:ext cx="6336704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골로새서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483768" y="5229200"/>
            <a:ext cx="424847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그리스도 안에서 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성취된 것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13221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/>
      <p:bldP spid="14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그는 우리의 화평이신지라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엡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2:14)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순서도: 수행의 시작/종료 23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2483768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빌립보서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골로새서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보게 되는 예수 그리스도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우리의 삶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865621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보게 되는 예수 그리스도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우리의 삶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순서도: 수행의 시작/종료 12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3203848" y="4437111"/>
            <a:ext cx="4032448" cy="576063"/>
          </a:xfrm>
          <a:prstGeom prst="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성취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빌립보서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그리스도 안에서의 성취를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안다면 어찌 다른 영적 지혜나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부가물을 탐색할 수 있겠는가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골로새서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오른쪽 화살표 설명선 20"/>
          <p:cNvSpPr/>
          <p:nvPr/>
        </p:nvSpPr>
        <p:spPr>
          <a:xfrm>
            <a:off x="3377896" y="1988840"/>
            <a:ext cx="2322004" cy="1296144"/>
          </a:xfrm>
          <a:prstGeom prst="rightArrowCallout">
            <a:avLst/>
          </a:prstGeom>
          <a:solidFill>
            <a:srgbClr val="0099FF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험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755940" y="1988840"/>
            <a:ext cx="1336340" cy="1296144"/>
          </a:xfrm>
          <a:prstGeom prst="roundRect">
            <a:avLst/>
          </a:prstGeom>
          <a:solidFill>
            <a:srgbClr val="0099FF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3203848" y="3573016"/>
            <a:ext cx="4032448" cy="864095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변화무쌍한 환경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오른쪽 화살표 설명선 32"/>
          <p:cNvSpPr/>
          <p:nvPr/>
        </p:nvSpPr>
        <p:spPr>
          <a:xfrm>
            <a:off x="3555484" y="4005064"/>
            <a:ext cx="4040851" cy="400116"/>
          </a:xfrm>
          <a:prstGeom prst="rightArrowCallou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변함없는 지속력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97213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2" grpId="0" animBg="1"/>
      <p:bldP spid="32" grpId="0" animBg="1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보게 되는 예수 그리스도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우리의 삶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보게 되는 예수 그리스도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우리의 삶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순서도: 수행의 시작/종료 23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2483768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어려움을 겪는다고 할 지라도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오히려 우리는 모조품을 버리고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진짜 기쁨의 근원을 찾는다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빌립보서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2780184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누군가 당신을 하루 종일 지켜본다면 당신에게 가장 중요한 것이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무엇이라고 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할 것 같은가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골로새서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오른쪽 화살표 설명선 33"/>
          <p:cNvSpPr/>
          <p:nvPr/>
        </p:nvSpPr>
        <p:spPr>
          <a:xfrm>
            <a:off x="3377896" y="1988840"/>
            <a:ext cx="2322004" cy="1296144"/>
          </a:xfrm>
          <a:prstGeom prst="rightArrowCallout">
            <a:avLst/>
          </a:prstGeom>
          <a:solidFill>
            <a:srgbClr val="0099FF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험</a:t>
            </a:r>
          </a:p>
        </p:txBody>
      </p:sp>
      <p:sp>
        <p:nvSpPr>
          <p:cNvPr id="35" name="모서리가 둥근 직사각형 34"/>
          <p:cNvSpPr/>
          <p:nvPr/>
        </p:nvSpPr>
        <p:spPr>
          <a:xfrm>
            <a:off x="5755940" y="1988840"/>
            <a:ext cx="1336340" cy="1296144"/>
          </a:xfrm>
          <a:prstGeom prst="roundRect">
            <a:avLst/>
          </a:prstGeom>
          <a:solidFill>
            <a:srgbClr val="0099FF"/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샬롬의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제시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9380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바가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실제적으로 한 형제에게 적용된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2483768" y="1916832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되었는가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483768" y="3501008"/>
            <a:ext cx="6264696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2483768" y="3573016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전직 유대인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랍비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도망친 노예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" name="위쪽 화살표 1"/>
          <p:cNvSpPr/>
          <p:nvPr/>
        </p:nvSpPr>
        <p:spPr>
          <a:xfrm>
            <a:off x="5004048" y="3212976"/>
            <a:ext cx="688268" cy="468052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3851920" y="5805264"/>
            <a:ext cx="1512168" cy="86409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무익한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5400092" y="5805264"/>
            <a:ext cx="1944216" cy="86409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3851920" y="5175425"/>
            <a:ext cx="3492388" cy="6298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머리되신</a:t>
            </a:r>
            <a:r>
              <a:rPr lang="ko-KR" altLang="en-US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그리스도</a:t>
            </a:r>
            <a:endParaRPr lang="ko-KR" altLang="en-US" sz="2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7948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9" grpId="0" animBg="1"/>
      <p:bldP spid="20" grpId="0"/>
      <p:bldP spid="2" grpId="0" animBg="1"/>
      <p:bldP spid="26" grpId="0" animBg="1"/>
      <p:bldP spid="27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바가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실제적으로 한 형제에게 적용된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시례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2483768" y="1916832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되었는가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483768" y="3501008"/>
            <a:ext cx="6264696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2483768" y="3573016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전직 유대인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랍비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이방인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노예주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도망친 노예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" name="위쪽 화살표 1"/>
          <p:cNvSpPr/>
          <p:nvPr/>
        </p:nvSpPr>
        <p:spPr>
          <a:xfrm>
            <a:off x="5004048" y="3212976"/>
            <a:ext cx="688268" cy="468052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3851920" y="5805264"/>
            <a:ext cx="1512168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익한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400092" y="5805264"/>
            <a:ext cx="1944216" cy="86409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851920" y="5175425"/>
            <a:ext cx="3492388" cy="6298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머리되신</a:t>
            </a:r>
            <a:r>
              <a:rPr lang="ko-KR" altLang="en-US" sz="2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그리스도</a:t>
            </a:r>
            <a:endParaRPr lang="ko-KR" altLang="en-US" sz="2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611560" y="4692807"/>
            <a:ext cx="2520280" cy="1008112"/>
          </a:xfrm>
          <a:prstGeom prst="wedgeRoundRectCallout">
            <a:avLst>
              <a:gd name="adj1" fmla="val 149107"/>
              <a:gd name="adj2" fmla="val 67889"/>
              <a:gd name="adj3" fmla="val 16667"/>
            </a:avLst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이름의 뜻</a:t>
            </a:r>
            <a:r>
              <a:rPr lang="en-US" altLang="ko-KR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47382"/>
            <a:ext cx="2231069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직사각형 25"/>
          <p:cNvSpPr/>
          <p:nvPr/>
        </p:nvSpPr>
        <p:spPr>
          <a:xfrm>
            <a:off x="1387966" y="3807833"/>
            <a:ext cx="1095802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14085460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죽을 수도 있는 조건에서 주인에게 기꺼이 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돌아가는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오네시모의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겸손한 결단과 변화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2483768" y="1916832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오네시모가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형제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되었는가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4" name="순서도: 수행의 시작/종료 33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빌레몬서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2483768" y="3501008"/>
            <a:ext cx="6264696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2483768" y="3573016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인간 사이의 큰 간극을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스스로 인간이 되셔서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메우신 예수 그리스도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7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47382"/>
            <a:ext cx="2231069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직사각형 37"/>
          <p:cNvSpPr/>
          <p:nvPr/>
        </p:nvSpPr>
        <p:spPr>
          <a:xfrm>
            <a:off x="1387966" y="3807833"/>
            <a:ext cx="1095802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9" name="모서리가 둥근 직사각형 38"/>
          <p:cNvSpPr/>
          <p:nvPr/>
        </p:nvSpPr>
        <p:spPr>
          <a:xfrm>
            <a:off x="2483768" y="5157192"/>
            <a:ext cx="6264696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483768" y="5229200"/>
            <a:ext cx="59766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안에서 형제 자매가 된다면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경쟁상대인 인간은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동역자로</a:t>
            </a:r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변한다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177749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교회의 </a:t>
            </a:r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일처리를</a:t>
            </a:r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위해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남은 </a:t>
            </a:r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2483768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그레데에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남아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장로들을 세우고 진리를 지키는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젊은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사역자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3310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 animBg="1"/>
      <p:bldP spid="18" grpId="0" animBg="1"/>
      <p:bldP spid="19" grpId="0" animBg="1"/>
      <p:bldP spid="20" grpId="0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순서도: 수행의 시작/종료 8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순서도: 수행의 시작/종료 12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2771800" y="5373216"/>
            <a:ext cx="1620748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자존감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곱셈 기호 21"/>
          <p:cNvSpPr/>
          <p:nvPr/>
        </p:nvSpPr>
        <p:spPr>
          <a:xfrm>
            <a:off x="3580895" y="4592131"/>
            <a:ext cx="1548172" cy="1562169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289710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21" grpId="0" animBg="1"/>
      <p:bldP spid="22" grpId="0" animBg="1"/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진리를 수호하고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오류를 반대하며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 회복사역을 하다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순서도: 수행의 시작/종료 24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 메시지 뿐 아니라 전달하는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사람들까지 공격받는 환경에서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힘과 자유의 근원으로 격려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오직 너는 바른 교훈에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합당한 것을 말하여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2:1)</a:t>
            </a:r>
          </a:p>
        </p:txBody>
      </p:sp>
      <p:sp>
        <p:nvSpPr>
          <p:cNvPr id="31" name="순서도: 수행의 시작/종료 30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96392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진리를 수호하고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오류를 반대하며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에베소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 회복사역을 하다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순서도: 수행의 시작/종료 13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 메시지 뿐 아니라 전달하는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사람들까지 공격받는 환경에서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힘과 자유의 근원으로 격려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교훈은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합당한 행동을 반드시 유발하며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행동은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장로세움의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근거이다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1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직사각형 31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13078909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직사각형 24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너희는 가서 듣고 보는 것을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요한에게 알리되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11:4)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진리의 완벽한 표현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순서도: 수행의 시작/종료 25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진리의 내용은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예수님이 세우신 신자들과 아버지의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 됨은 절대 깨지지 않는다는 것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순서도: 수행의 시작/종료 28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은혜와 진리가 충만한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1:14)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말씀만이 생명이며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신자의 삶을 통해 드러난다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3" name="순서도: 수행의 시작/종료 32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4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직사각형 34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</p:spTree>
    <p:extLst>
      <p:ext uri="{BB962C8B-B14F-4D97-AF65-F5344CB8AC3E}">
        <p14:creationId xmlns:p14="http://schemas.microsoft.com/office/powerpoint/2010/main" val="29060240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이러한 모든 원리와 교회의 세워짐이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바울의 다음 세대에게도 유효한가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세대가 바뀌어도</a:t>
            </a:r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변치 않고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 안에서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순서도: 수행의 시작/종료 19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유효하다</a:t>
            </a:r>
            <a:endParaRPr lang="en-US" altLang="ko-KR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24830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그러면 우리는</a:t>
            </a:r>
            <a:r>
              <a:rPr lang="en-US" altLang="ko-KR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26361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진리를 읽고 연구하고 묵상하는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구체적 방법을 찾아야 한다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!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진리와 오류를 구별하는가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순서도: 수행의 시작/종료 23"/>
          <p:cNvSpPr/>
          <p:nvPr/>
        </p:nvSpPr>
        <p:spPr>
          <a:xfrm>
            <a:off x="467544" y="2132856"/>
            <a:ext cx="2160240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395536" y="3501008"/>
            <a:ext cx="8352928" cy="1584176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2627784" y="3573016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그런 진리를 위해 살다가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조롱받거나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소외당할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수 있다면 어떻겠는가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467544" y="3789040"/>
            <a:ext cx="2160240" cy="1004107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디모데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26361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진리가 편협함으로 취급되는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오늘날 우리는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어떻게 진리를 지킬 수 있을까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디도서</a:t>
            </a:r>
            <a:endParaRPr lang="ko-KR" alt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81774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반대에 부딪힌 신자들에게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주님의 재림을 기다리는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신자들에게 생산적이고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거룩한 삶을 살도록 능력을 주신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순서도: 수행의 시작/종료 15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2411760" y="4218468"/>
            <a:ext cx="2376264" cy="1368152"/>
          </a:xfrm>
          <a:prstGeom prst="wedgeRoundRectCallout">
            <a:avLst>
              <a:gd name="adj1" fmla="val 32088"/>
              <a:gd name="adj2" fmla="val -82059"/>
              <a:gd name="adj3" fmla="val 16667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복음에 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반대하는 사람들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4707003" y="5073177"/>
            <a:ext cx="2376264" cy="1368152"/>
          </a:xfrm>
          <a:prstGeom prst="wedgeRoundRectCallout">
            <a:avLst>
              <a:gd name="adj1" fmla="val -17116"/>
              <a:gd name="adj2" fmla="val -139033"/>
              <a:gd name="adj3" fmla="val 16667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내부사람들의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잘못된 행동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6084168" y="4077072"/>
            <a:ext cx="2376264" cy="1368152"/>
          </a:xfrm>
          <a:prstGeom prst="wedgeRoundRectCallout">
            <a:avLst>
              <a:gd name="adj1" fmla="val -12070"/>
              <a:gd name="adj2" fmla="val -73294"/>
              <a:gd name="adj3" fmla="val 16667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신자의 상태와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재림에 대한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의심과 질문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79512" y="4581128"/>
            <a:ext cx="2376264" cy="1368152"/>
          </a:xfrm>
          <a:prstGeom prst="wedgeRoundRectCallout">
            <a:avLst>
              <a:gd name="adj1" fmla="val 32088"/>
              <a:gd name="adj2" fmla="val -82059"/>
              <a:gd name="adj3" fmla="val 16667"/>
            </a:avLst>
          </a:prstGeom>
          <a:solidFill>
            <a:srgbClr val="C0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열매를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방해하는 것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이것이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열매맺는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삶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20303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반대에 부딪힌 신자들에게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주님의 재림을 기다리는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신자들에게 생산적이고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거룩한 삶을 살도록 능력을 주신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순서도: 수행의 시작/종료 10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627784" y="3789040"/>
            <a:ext cx="6120680" cy="1296144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2627784" y="3861048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교회가 기다리는 그분은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동일하고 유일하신 분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627784" y="5157192"/>
            <a:ext cx="6120680" cy="1296144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2636168" y="5229200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오실 때까지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 열매를 보장해 주실 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이것이 </a:t>
            </a:r>
            <a:r>
              <a:rPr lang="ko-KR" altLang="en-US" sz="32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열매맺는</a:t>
            </a:r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삶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81763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그렇게 때문에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꾸준히 주변을 살피고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항상 기뻐하고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쉬지 않고 기도하며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범사에 감사한다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5:14-18)</a:t>
            </a:r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2627784" y="3789040"/>
            <a:ext cx="6120680" cy="1296144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627784" y="3861048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교회가 기다리는 그분은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동일하고 유일하신 분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2627784" y="5157192"/>
            <a:ext cx="6120680" cy="1296144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2636168" y="5229200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다시 오실 때까지 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꾸준한 열매를 보장해 주실 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550881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그렇게 때문에</a:t>
            </a:r>
            <a:endParaRPr lang="en-US" altLang="ko-KR" sz="3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95536" y="1772816"/>
            <a:ext cx="8352928" cy="1944216"/>
          </a:xfrm>
          <a:prstGeom prst="roundRect">
            <a:avLst/>
          </a:prstGeom>
          <a:solidFill>
            <a:srgbClr val="0099FF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852192" y="1988840"/>
            <a:ext cx="582426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꾸준히 주변을 살피고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항상 기뻐하고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쉬지 않고 기도하며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범사에 감사한다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살전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5:14-18)</a:t>
            </a:r>
          </a:p>
        </p:txBody>
      </p:sp>
      <p:sp>
        <p:nvSpPr>
          <p:cNvPr id="12" name="순서도: 수행의 시작/종료 11"/>
          <p:cNvSpPr/>
          <p:nvPr/>
        </p:nvSpPr>
        <p:spPr>
          <a:xfrm>
            <a:off x="467544" y="2132856"/>
            <a:ext cx="2448272" cy="1026114"/>
          </a:xfrm>
          <a:prstGeom prst="flowChartTermina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데살로니가</a:t>
            </a:r>
            <a:endParaRPr lang="en-US" altLang="ko-KR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전후</a:t>
            </a:r>
            <a:r>
              <a:rPr lang="ko-KR" alt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서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627784" y="3789040"/>
            <a:ext cx="6120680" cy="1296144"/>
          </a:xfrm>
          <a:prstGeom prst="roundRect">
            <a:avLst/>
          </a:prstGeom>
          <a:solidFill>
            <a:srgbClr val="D6009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2627784" y="3861048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당신이 열매를 맺거나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맺지 못하는 요인은 무엇인가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2627784" y="5157192"/>
            <a:ext cx="6120680" cy="1296144"/>
          </a:xfrm>
          <a:prstGeom prst="roundRect">
            <a:avLst/>
          </a:prstGeom>
          <a:solidFill>
            <a:srgbClr val="7030A0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2852192" y="5229200"/>
            <a:ext cx="5536232" cy="11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당신은 어떻게 열매를 측정하겠는가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304904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순서도: 수행의 시작/종료 1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모서리가 둥근 사각형 설명선 23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모서리가 둥근 사각형 설명선 24"/>
          <p:cNvSpPr/>
          <p:nvPr/>
        </p:nvSpPr>
        <p:spPr>
          <a:xfrm>
            <a:off x="2771800" y="5373216"/>
            <a:ext cx="1620748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26" name="곱셈 기호 25"/>
          <p:cNvSpPr/>
          <p:nvPr/>
        </p:nvSpPr>
        <p:spPr>
          <a:xfrm>
            <a:off x="3580895" y="4592131"/>
            <a:ext cx="1548172" cy="1562169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35727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순서도: 수행의 시작/종료 12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2" name="모서리가 둥근 사각형 설명선 31"/>
          <p:cNvSpPr/>
          <p:nvPr/>
        </p:nvSpPr>
        <p:spPr>
          <a:xfrm>
            <a:off x="2771800" y="5373216"/>
            <a:ext cx="1620748" cy="1008112"/>
          </a:xfrm>
          <a:prstGeom prst="wedgeRoundRectCallout">
            <a:avLst>
              <a:gd name="adj1" fmla="val 34611"/>
              <a:gd name="adj2" fmla="val -11054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</a:t>
            </a:r>
          </a:p>
        </p:txBody>
      </p:sp>
      <p:sp>
        <p:nvSpPr>
          <p:cNvPr id="33" name="곱셈 기호 32"/>
          <p:cNvSpPr/>
          <p:nvPr/>
        </p:nvSpPr>
        <p:spPr>
          <a:xfrm>
            <a:off x="3580895" y="4592131"/>
            <a:ext cx="1548172" cy="1562169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1408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순서도: 수행의 시작/종료 14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순서도: 수행의 시작/종료 16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그리스도를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택하신 사람들을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사망에서 생명으로 옮기신다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순서도: 수행의 시작/종료 23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 승천 후 약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30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년의 시기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하나님은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교회를 확장하고 능력을 주신다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그 확장된 믿음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믿음의 뿌리가 되는 교리적 사실</a:t>
            </a:r>
            <a:endParaRPr lang="ko-KR" altLang="en-US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3055640" y="5301208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전가된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</a:t>
            </a:r>
          </a:p>
        </p:txBody>
      </p:sp>
      <p:sp>
        <p:nvSpPr>
          <p:cNvPr id="34" name="모서리가 둥근 사각형 설명선 33"/>
          <p:cNvSpPr/>
          <p:nvPr/>
        </p:nvSpPr>
        <p:spPr>
          <a:xfrm>
            <a:off x="5129067" y="5515096"/>
            <a:ext cx="2160240" cy="1008112"/>
          </a:xfrm>
          <a:prstGeom prst="wedgeRoundRectCallout">
            <a:avLst>
              <a:gd name="adj1" fmla="val -42892"/>
              <a:gd name="adj2" fmla="val -120766"/>
              <a:gd name="adj3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은혜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5" name="오른쪽 화살표 34"/>
          <p:cNvSpPr/>
          <p:nvPr/>
        </p:nvSpPr>
        <p:spPr>
          <a:xfrm flipH="1">
            <a:off x="4211960" y="5355214"/>
            <a:ext cx="936038" cy="1242138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</a:t>
            </a:r>
            <a:endParaRPr lang="ko-KR" altLang="en-US" sz="20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76984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모든 신자에게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내주하시는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계속해서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일하고 계신다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47251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483768" y="5229200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모든 신자에게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내주하시는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계속해서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일하고 계신다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오른쪽 화살표 설명선 13"/>
          <p:cNvSpPr/>
          <p:nvPr/>
        </p:nvSpPr>
        <p:spPr>
          <a:xfrm>
            <a:off x="2770020" y="3722256"/>
            <a:ext cx="2322004" cy="1296144"/>
          </a:xfrm>
          <a:prstGeom prst="rightArrowCallou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영의 내주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148064" y="3722256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새생명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754385" y="3739039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닮아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2770020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믿음으로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말미암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5691932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노력으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</a:t>
            </a:r>
          </a:p>
        </p:txBody>
      </p:sp>
      <p:sp>
        <p:nvSpPr>
          <p:cNvPr id="19" name="부등호 18"/>
          <p:cNvSpPr/>
          <p:nvPr/>
        </p:nvSpPr>
        <p:spPr>
          <a:xfrm>
            <a:off x="4680012" y="5589240"/>
            <a:ext cx="972108" cy="738082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9780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모서리가 둥근 직사각형 19"/>
          <p:cNvSpPr/>
          <p:nvPr/>
        </p:nvSpPr>
        <p:spPr>
          <a:xfrm>
            <a:off x="395536" y="1844824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순서도: 수행의 시작/종료 20"/>
          <p:cNvSpPr/>
          <p:nvPr/>
        </p:nvSpPr>
        <p:spPr>
          <a:xfrm>
            <a:off x="467544" y="2186862"/>
            <a:ext cx="2160240" cy="900100"/>
          </a:xfrm>
          <a:prstGeom prst="flowChartTerminator">
            <a:avLst/>
          </a:prstGeom>
          <a:solidFill>
            <a:srgbClr val="0099FF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사도행전</a:t>
            </a:r>
            <a:endParaRPr lang="ko-KR" altLang="en-US" sz="32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95536" y="548680"/>
            <a:ext cx="842493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 교리적 사실들에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 렌즈로 들여다보면</a:t>
            </a:r>
            <a:endParaRPr lang="en-US" altLang="ko-KR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95536" y="3523015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순서도: 수행의 시작/종료 27"/>
          <p:cNvSpPr/>
          <p:nvPr/>
        </p:nvSpPr>
        <p:spPr>
          <a:xfrm>
            <a:off x="467544" y="3865053"/>
            <a:ext cx="2160240" cy="900100"/>
          </a:xfrm>
          <a:prstGeom prst="flowChartTerminator">
            <a:avLst/>
          </a:prstGeom>
          <a:solidFill>
            <a:srgbClr val="D60093"/>
          </a:solidFill>
          <a:ln>
            <a:solidFill>
              <a:srgbClr val="D60093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로마서</a:t>
            </a:r>
            <a:endParaRPr lang="ko-KR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95536" y="5157192"/>
            <a:ext cx="8352928" cy="1584176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순서도: 수행의 시작/종료 29"/>
          <p:cNvSpPr/>
          <p:nvPr/>
        </p:nvSpPr>
        <p:spPr>
          <a:xfrm>
            <a:off x="467544" y="5499230"/>
            <a:ext cx="2160240" cy="900100"/>
          </a:xfrm>
          <a:prstGeom prst="flowChartTerminator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갈라디아서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32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279030"/>
            <a:ext cx="2016224" cy="239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 flipH="1">
            <a:off x="6822080" y="639481"/>
            <a:ext cx="990280" cy="485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2483768" y="1916832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모든 신자에게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내주하시는 성령을 통해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계속해서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일하고 계신다</a:t>
            </a:r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3595023"/>
            <a:ext cx="5536232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오른쪽 화살표 설명선 13"/>
          <p:cNvSpPr/>
          <p:nvPr/>
        </p:nvSpPr>
        <p:spPr>
          <a:xfrm>
            <a:off x="2770020" y="3722256"/>
            <a:ext cx="2322004" cy="1296144"/>
          </a:xfrm>
          <a:prstGeom prst="rightArrowCallou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영의 내주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148064" y="3722256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새생명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754385" y="3739039"/>
            <a:ext cx="1336340" cy="12961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예수를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닮아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2770020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믿음으로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말미암</a:t>
            </a:r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</a:t>
            </a:r>
          </a:p>
        </p:txBody>
      </p:sp>
      <p:sp>
        <p:nvSpPr>
          <p:cNvPr id="25" name="등호 24"/>
          <p:cNvSpPr/>
          <p:nvPr/>
        </p:nvSpPr>
        <p:spPr>
          <a:xfrm>
            <a:off x="4642833" y="5625244"/>
            <a:ext cx="101046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5691932" y="5301208"/>
            <a:ext cx="1837984" cy="129614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순종이</a:t>
            </a:r>
            <a:endParaRPr lang="en-US" altLang="ko-K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 것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454008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1262</Words>
  <Application>Microsoft Office PowerPoint</Application>
  <PresentationFormat>화면 슬라이드 쇼(4:3)</PresentationFormat>
  <Paragraphs>483</Paragraphs>
  <Slides>38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3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36</cp:revision>
  <dcterms:created xsi:type="dcterms:W3CDTF">2015-11-03T06:25:22Z</dcterms:created>
  <dcterms:modified xsi:type="dcterms:W3CDTF">2015-11-04T23:28:54Z</dcterms:modified>
</cp:coreProperties>
</file>